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7" r:id="rId2"/>
    <p:sldId id="285" r:id="rId3"/>
    <p:sldId id="261" r:id="rId4"/>
    <p:sldId id="262" r:id="rId5"/>
    <p:sldId id="286" r:id="rId6"/>
    <p:sldId id="260" r:id="rId7"/>
    <p:sldId id="273" r:id="rId8"/>
    <p:sldId id="265" r:id="rId9"/>
    <p:sldId id="266" r:id="rId10"/>
    <p:sldId id="287" r:id="rId11"/>
    <p:sldId id="275" r:id="rId12"/>
    <p:sldId id="276" r:id="rId13"/>
    <p:sldId id="27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Word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showVal val="1"/>
          </c:dLbls>
          <c:cat>
            <c:strRef>
              <c:f>Лист1!$A$2:$A$13</c:f>
              <c:strCache>
                <c:ptCount val="12"/>
                <c:pt idx="0">
                  <c:v>Str. sanguis</c:v>
                </c:pt>
                <c:pt idx="1">
                  <c:v>Str. mutans </c:v>
                </c:pt>
                <c:pt idx="2">
                  <c:v>Str. intermedius</c:v>
                </c:pt>
                <c:pt idx="3">
                  <c:v>Neisseria spp. </c:v>
                </c:pt>
                <c:pt idx="4">
                  <c:v>Enterobacterium spp.</c:v>
                </c:pt>
                <c:pt idx="5">
                  <c:v>St. aureus</c:v>
                </c:pt>
                <c:pt idx="6">
                  <c:v>Actinomyces israelii</c:v>
                </c:pt>
                <c:pt idx="7">
                  <c:v>Actinomyces odontolyticus </c:v>
                </c:pt>
                <c:pt idx="8">
                  <c:v>Prevotella intermedia</c:v>
                </c:pt>
                <c:pt idx="9">
                  <c:v>Porphyromonas gingivalis</c:v>
                </c:pt>
                <c:pt idx="10">
                  <c:v>Veilonella spp.</c:v>
                </c:pt>
                <c:pt idx="11">
                  <c:v>Грибы рода Candida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7.5</c:v>
                </c:pt>
                <c:pt idx="1">
                  <c:v>6.7</c:v>
                </c:pt>
                <c:pt idx="2">
                  <c:v>6.5</c:v>
                </c:pt>
                <c:pt idx="3">
                  <c:v>6.5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4.3</c:v>
                </c:pt>
                <c:pt idx="9">
                  <c:v>3</c:v>
                </c:pt>
                <c:pt idx="10">
                  <c:v>4.5</c:v>
                </c:pt>
                <c:pt idx="11">
                  <c:v>2.5</c:v>
                </c:pt>
              </c:numCache>
            </c:numRef>
          </c:val>
        </c:ser>
        <c:dLbls>
          <c:showVal val="1"/>
        </c:dLbls>
        <c:gapWidth val="75"/>
        <c:shape val="cylinder"/>
        <c:axId val="66400640"/>
        <c:axId val="58508416"/>
        <c:axId val="0"/>
      </c:bar3DChart>
      <c:catAx>
        <c:axId val="6640064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508416"/>
        <c:crosses val="autoZero"/>
        <c:auto val="1"/>
        <c:lblAlgn val="ctr"/>
        <c:lblOffset val="100"/>
      </c:catAx>
      <c:valAx>
        <c:axId val="585084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6400640"/>
        <c:crosses val="autoZero"/>
        <c:crossBetween val="between"/>
      </c:valAx>
    </c:plotArea>
    <c:plotVisOnly val="1"/>
    <c:dispBlanksAs val="gap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самочувствие</c:v>
                </c:pt>
                <c:pt idx="1">
                  <c:v>активность</c:v>
                </c:pt>
                <c:pt idx="2">
                  <c:v>настроение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2.1</c:v>
                </c:pt>
                <c:pt idx="1">
                  <c:v>2.4</c:v>
                </c:pt>
                <c:pt idx="2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самочувствие</c:v>
                </c:pt>
                <c:pt idx="1">
                  <c:v>активность</c:v>
                </c:pt>
                <c:pt idx="2">
                  <c:v>настроение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5.6</c:v>
                </c:pt>
                <c:pt idx="1">
                  <c:v>5.7</c:v>
                </c:pt>
                <c:pt idx="2">
                  <c:v>5.6</c:v>
                </c:pt>
              </c:numCache>
            </c:numRef>
          </c:val>
        </c:ser>
        <c:dLbls/>
        <c:shape val="cylinder"/>
        <c:axId val="66431616"/>
        <c:axId val="67211648"/>
        <c:axId val="0"/>
      </c:bar3DChart>
      <c:catAx>
        <c:axId val="66431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7211648"/>
        <c:crosses val="autoZero"/>
        <c:auto val="1"/>
        <c:lblAlgn val="ctr"/>
        <c:lblOffset val="100"/>
      </c:catAx>
      <c:valAx>
        <c:axId val="67211648"/>
        <c:scaling>
          <c:orientation val="minMax"/>
        </c:scaling>
        <c:axPos val="l"/>
        <c:majorGridlines/>
        <c:numFmt formatCode="General" sourceLinked="1"/>
        <c:tickLblPos val="nextTo"/>
        <c:crossAx val="664316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view3D>
      <c:rAngAx val="1"/>
    </c:view3D>
    <c:plotArea>
      <c:layout>
        <c:manualLayout>
          <c:layoutTarget val="inner"/>
          <c:xMode val="edge"/>
          <c:yMode val="edge"/>
          <c:x val="7.9802338346586815E-2"/>
          <c:y val="0.12223225197200323"/>
          <c:w val="0.60059694881889769"/>
          <c:h val="0.5025917259193418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самочувствие</c:v>
                </c:pt>
                <c:pt idx="1">
                  <c:v>активность</c:v>
                </c:pt>
                <c:pt idx="2">
                  <c:v>настроение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2.1</c:v>
                </c:pt>
                <c:pt idx="1">
                  <c:v>2.2999999999999998</c:v>
                </c:pt>
                <c:pt idx="2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Лист1!$A$2:$A$4</c:f>
              <c:strCache>
                <c:ptCount val="3"/>
                <c:pt idx="0">
                  <c:v>самочувствие</c:v>
                </c:pt>
                <c:pt idx="1">
                  <c:v>активность</c:v>
                </c:pt>
                <c:pt idx="2">
                  <c:v>настроение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5.4</c:v>
                </c:pt>
                <c:pt idx="1">
                  <c:v>5.5</c:v>
                </c:pt>
                <c:pt idx="2">
                  <c:v>5.6</c:v>
                </c:pt>
              </c:numCache>
            </c:numRef>
          </c:val>
        </c:ser>
        <c:dLbls/>
        <c:shape val="cylinder"/>
        <c:axId val="68326912"/>
        <c:axId val="68328448"/>
        <c:axId val="0"/>
      </c:bar3DChart>
      <c:catAx>
        <c:axId val="683269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328448"/>
        <c:crosses val="autoZero"/>
        <c:auto val="1"/>
        <c:lblAlgn val="ctr"/>
        <c:lblOffset val="100"/>
      </c:catAx>
      <c:valAx>
        <c:axId val="68328448"/>
        <c:scaling>
          <c:orientation val="minMax"/>
        </c:scaling>
        <c:axPos val="l"/>
        <c:majorGridlines/>
        <c:numFmt formatCode="General" sourceLinked="1"/>
        <c:tickLblPos val="nextTo"/>
        <c:crossAx val="683269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тревога</c:v>
                </c:pt>
                <c:pt idx="1">
                  <c:v>депрессия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10.7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тревога</c:v>
                </c:pt>
                <c:pt idx="1">
                  <c:v>депрессия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5.8</c:v>
                </c:pt>
                <c:pt idx="1">
                  <c:v>5.7</c:v>
                </c:pt>
              </c:numCache>
            </c:numRef>
          </c:val>
        </c:ser>
        <c:dLbls/>
        <c:shape val="cylinder"/>
        <c:axId val="68429312"/>
        <c:axId val="68430848"/>
        <c:axId val="0"/>
      </c:bar3DChart>
      <c:catAx>
        <c:axId val="684293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430848"/>
        <c:crosses val="autoZero"/>
        <c:auto val="1"/>
        <c:lblAlgn val="ctr"/>
        <c:lblOffset val="100"/>
      </c:catAx>
      <c:valAx>
        <c:axId val="68430848"/>
        <c:scaling>
          <c:orientation val="minMax"/>
        </c:scaling>
        <c:axPos val="l"/>
        <c:majorGridlines/>
        <c:numFmt formatCode="General" sourceLinked="1"/>
        <c:tickLblPos val="nextTo"/>
        <c:crossAx val="684293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до лечения</c:v>
                </c:pt>
              </c:strCache>
            </c:strRef>
          </c:tx>
          <c:cat>
            <c:strRef>
              <c:f>Лист1!$B$1:$C$1</c:f>
              <c:strCache>
                <c:ptCount val="2"/>
                <c:pt idx="0">
                  <c:v>тревога</c:v>
                </c:pt>
                <c:pt idx="1">
                  <c:v>депрессия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10.7</c:v>
                </c:pt>
                <c:pt idx="1">
                  <c:v>10.9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после лечения 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Лист1!$B$1:$C$1</c:f>
              <c:strCache>
                <c:ptCount val="2"/>
                <c:pt idx="0">
                  <c:v>тревога</c:v>
                </c:pt>
                <c:pt idx="1">
                  <c:v>депрессия</c:v>
                </c:pt>
              </c:strCache>
            </c:strRef>
          </c:cat>
          <c:val>
            <c:numRef>
              <c:f>Лист1!$B$3:$C$3</c:f>
              <c:numCache>
                <c:formatCode>General</c:formatCode>
                <c:ptCount val="2"/>
                <c:pt idx="0">
                  <c:v>6.09</c:v>
                </c:pt>
                <c:pt idx="1">
                  <c:v>9.1</c:v>
                </c:pt>
              </c:numCache>
            </c:numRef>
          </c:val>
        </c:ser>
        <c:dLbls/>
        <c:shape val="cylinder"/>
        <c:axId val="68514176"/>
        <c:axId val="68515712"/>
        <c:axId val="0"/>
      </c:bar3DChart>
      <c:catAx>
        <c:axId val="68514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8515712"/>
        <c:crosses val="autoZero"/>
        <c:auto val="1"/>
        <c:lblAlgn val="ctr"/>
        <c:lblOffset val="100"/>
      </c:catAx>
      <c:valAx>
        <c:axId val="68515712"/>
        <c:scaling>
          <c:orientation val="minMax"/>
        </c:scaling>
        <c:axPos val="l"/>
        <c:majorGridlines/>
        <c:numFmt formatCode="General" sourceLinked="1"/>
        <c:tickLblPos val="nextTo"/>
        <c:crossAx val="685141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 sz="1800">
                <a:solidFill>
                  <a:srgbClr val="0070C0"/>
                </a:solidFill>
              </a:defRPr>
            </a:pPr>
            <a:r>
              <a:rPr lang="ru-RU" sz="1800">
                <a:solidFill>
                  <a:srgbClr val="0070C0"/>
                </a:solidFill>
              </a:rPr>
              <a:t>Динамика индекса </a:t>
            </a:r>
            <a:r>
              <a:rPr lang="en-US" sz="1800">
                <a:solidFill>
                  <a:srgbClr val="0070C0"/>
                </a:solidFill>
              </a:rPr>
              <a:t>PI</a:t>
            </a:r>
            <a:endParaRPr lang="ru-RU" sz="1800">
              <a:solidFill>
                <a:srgbClr val="0070C0"/>
              </a:solidFill>
            </a:endParaRPr>
          </a:p>
        </c:rich>
      </c:tx>
      <c:layout/>
    </c:title>
    <c:plotArea>
      <c:layout/>
      <c:lineChart>
        <c:grouping val="standard"/>
        <c:ser>
          <c:idx val="4"/>
          <c:order val="2"/>
          <c:tx>
            <c:strRef>
              <c:f>Лист1!$A$2</c:f>
              <c:strCache>
                <c:ptCount val="1"/>
                <c:pt idx="0">
                  <c:v>основная группа, I подгруппа</c:v>
                </c:pt>
              </c:strCache>
            </c:strRef>
          </c:tx>
          <c:marker>
            <c:symbol val="none"/>
          </c:marker>
          <c:cat>
            <c:strRef>
              <c:f>Лист1!$B$1:$E$1</c:f>
              <c:strCache>
                <c:ptCount val="4"/>
                <c:pt idx="0">
                  <c:v>До лечения</c:v>
                </c:pt>
                <c:pt idx="1">
                  <c:v>После лечения</c:v>
                </c:pt>
                <c:pt idx="2">
                  <c:v>3 месяца</c:v>
                </c:pt>
                <c:pt idx="3">
                  <c:v>6 месяцев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3.46</c:v>
                </c:pt>
                <c:pt idx="1">
                  <c:v>0.70000000000000062</c:v>
                </c:pt>
                <c:pt idx="2">
                  <c:v>1.74</c:v>
                </c:pt>
                <c:pt idx="3">
                  <c:v>2.9</c:v>
                </c:pt>
              </c:numCache>
            </c:numRef>
          </c:val>
        </c:ser>
        <c:ser>
          <c:idx val="6"/>
          <c:order val="3"/>
          <c:tx>
            <c:strRef>
              <c:f>Лист1!$A$4</c:f>
              <c:strCache>
                <c:ptCount val="1"/>
                <c:pt idx="0">
                  <c:v>основная группа, II подгруппа</c:v>
                </c:pt>
              </c:strCache>
            </c:strRef>
          </c:tx>
          <c:marker>
            <c:symbol val="none"/>
          </c:marker>
          <c:cat>
            <c:strRef>
              <c:f>Лист1!$B$1:$E$1</c:f>
              <c:strCache>
                <c:ptCount val="4"/>
                <c:pt idx="0">
                  <c:v>До лечения</c:v>
                </c:pt>
                <c:pt idx="1">
                  <c:v>После лечения</c:v>
                </c:pt>
                <c:pt idx="2">
                  <c:v>3 месяца</c:v>
                </c:pt>
                <c:pt idx="3">
                  <c:v>6 месяцев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5.33</c:v>
                </c:pt>
                <c:pt idx="1">
                  <c:v>1.1000000000000001</c:v>
                </c:pt>
                <c:pt idx="2">
                  <c:v>2.6</c:v>
                </c:pt>
                <c:pt idx="3">
                  <c:v>4.9000000000000004</c:v>
                </c:pt>
              </c:numCache>
            </c:numRef>
          </c:val>
        </c:ser>
        <c:ser>
          <c:idx val="0"/>
          <c:order val="0"/>
          <c:tx>
            <c:strRef>
              <c:f>Лист1!$A$2</c:f>
              <c:strCache>
                <c:ptCount val="1"/>
                <c:pt idx="0">
                  <c:v>основная группа, I подгруппа</c:v>
                </c:pt>
              </c:strCache>
            </c:strRef>
          </c:tx>
          <c:marker>
            <c:symbol val="none"/>
          </c:marker>
          <c:cat>
            <c:strRef>
              <c:f>Лист1!$B$1:$E$1</c:f>
              <c:strCache>
                <c:ptCount val="4"/>
                <c:pt idx="0">
                  <c:v>До лечения</c:v>
                </c:pt>
                <c:pt idx="1">
                  <c:v>После лечения</c:v>
                </c:pt>
                <c:pt idx="2">
                  <c:v>3 месяца</c:v>
                </c:pt>
                <c:pt idx="3">
                  <c:v>6 месяцев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3.46</c:v>
                </c:pt>
                <c:pt idx="1">
                  <c:v>0.70000000000000062</c:v>
                </c:pt>
                <c:pt idx="2">
                  <c:v>1.74</c:v>
                </c:pt>
                <c:pt idx="3">
                  <c:v>2.9</c:v>
                </c:pt>
              </c:numCache>
            </c:numRef>
          </c:val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основная группа, II подгруппа</c:v>
                </c:pt>
              </c:strCache>
            </c:strRef>
          </c:tx>
          <c:marker>
            <c:symbol val="none"/>
          </c:marker>
          <c:cat>
            <c:strRef>
              <c:f>Лист1!$B$1:$E$1</c:f>
              <c:strCache>
                <c:ptCount val="4"/>
                <c:pt idx="0">
                  <c:v>До лечения</c:v>
                </c:pt>
                <c:pt idx="1">
                  <c:v>После лечения</c:v>
                </c:pt>
                <c:pt idx="2">
                  <c:v>3 месяца</c:v>
                </c:pt>
                <c:pt idx="3">
                  <c:v>6 месяцев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5.33</c:v>
                </c:pt>
                <c:pt idx="1">
                  <c:v>1.1000000000000001</c:v>
                </c:pt>
                <c:pt idx="2">
                  <c:v>2.6</c:v>
                </c:pt>
                <c:pt idx="3">
                  <c:v>4.9000000000000004</c:v>
                </c:pt>
              </c:numCache>
            </c:numRef>
          </c:val>
        </c:ser>
        <c:dLbls/>
        <c:marker val="1"/>
        <c:axId val="118400128"/>
        <c:axId val="137760768"/>
      </c:lineChart>
      <c:catAx>
        <c:axId val="1184001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7760768"/>
        <c:crosses val="autoZero"/>
        <c:auto val="1"/>
        <c:lblAlgn val="ctr"/>
        <c:lblOffset val="100"/>
      </c:catAx>
      <c:valAx>
        <c:axId val="1377607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184001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 sz="1800">
                <a:solidFill>
                  <a:srgbClr val="0070C0"/>
                </a:solidFill>
              </a:defRPr>
            </a:pPr>
            <a:r>
              <a:rPr lang="ru-RU" sz="1800">
                <a:solidFill>
                  <a:srgbClr val="0070C0"/>
                </a:solidFill>
              </a:rPr>
              <a:t>Динамика индекса </a:t>
            </a:r>
            <a:r>
              <a:rPr lang="en-US" sz="1800">
                <a:solidFill>
                  <a:srgbClr val="0070C0"/>
                </a:solidFill>
              </a:rPr>
              <a:t>SBI</a:t>
            </a:r>
            <a:endParaRPr lang="ru-RU" sz="1800">
              <a:solidFill>
                <a:srgbClr val="0070C0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основная группа, I подгруппа</c:v>
                </c:pt>
              </c:strCache>
            </c:strRef>
          </c:tx>
          <c:marker>
            <c:symbol val="none"/>
          </c:marker>
          <c:cat>
            <c:strRef>
              <c:f>Лист1!$B$1:$E$1</c:f>
              <c:strCache>
                <c:ptCount val="4"/>
                <c:pt idx="0">
                  <c:v>До лечения</c:v>
                </c:pt>
                <c:pt idx="1">
                  <c:v>После лечения</c:v>
                </c:pt>
                <c:pt idx="2">
                  <c:v>3 месяца</c:v>
                </c:pt>
                <c:pt idx="3">
                  <c:v>6 месяцев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82.5</c:v>
                </c:pt>
                <c:pt idx="1">
                  <c:v>7.25</c:v>
                </c:pt>
                <c:pt idx="2">
                  <c:v>14.25</c:v>
                </c:pt>
                <c:pt idx="3">
                  <c:v>32.9</c:v>
                </c:pt>
              </c:numCache>
            </c:numRef>
          </c:val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основная группа, II подгруппа</c:v>
                </c:pt>
              </c:strCache>
            </c:strRef>
          </c:tx>
          <c:marker>
            <c:symbol val="none"/>
          </c:marker>
          <c:cat>
            <c:strRef>
              <c:f>Лист1!$B$1:$E$1</c:f>
              <c:strCache>
                <c:ptCount val="4"/>
                <c:pt idx="0">
                  <c:v>До лечения</c:v>
                </c:pt>
                <c:pt idx="1">
                  <c:v>После лечения</c:v>
                </c:pt>
                <c:pt idx="2">
                  <c:v>3 месяца</c:v>
                </c:pt>
                <c:pt idx="3">
                  <c:v>6 месяцев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95.6</c:v>
                </c:pt>
                <c:pt idx="1">
                  <c:v>8.7299999999999986</c:v>
                </c:pt>
                <c:pt idx="2">
                  <c:v>39.800000000000004</c:v>
                </c:pt>
                <c:pt idx="3">
                  <c:v>76</c:v>
                </c:pt>
              </c:numCache>
            </c:numRef>
          </c:val>
        </c:ser>
        <c:dLbls/>
        <c:marker val="1"/>
        <c:axId val="137944064"/>
        <c:axId val="1827584"/>
      </c:lineChart>
      <c:catAx>
        <c:axId val="1379440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27584"/>
        <c:crosses val="autoZero"/>
        <c:auto val="1"/>
        <c:lblAlgn val="ctr"/>
        <c:lblOffset val="100"/>
      </c:catAx>
      <c:valAx>
        <c:axId val="182758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379440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4"/>
  <c:chart>
    <c:title>
      <c:tx>
        <c:rich>
          <a:bodyPr/>
          <a:lstStyle/>
          <a:p>
            <a:pPr>
              <a:defRPr sz="1800">
                <a:solidFill>
                  <a:srgbClr val="0070C0"/>
                </a:solidFill>
              </a:defRPr>
            </a:pPr>
            <a:r>
              <a:rPr lang="ru-RU" sz="1800">
                <a:solidFill>
                  <a:srgbClr val="0070C0"/>
                </a:solidFill>
              </a:rPr>
              <a:t>Динамика индекса </a:t>
            </a:r>
            <a:r>
              <a:rPr lang="en-US" sz="1800">
                <a:solidFill>
                  <a:srgbClr val="0070C0"/>
                </a:solidFill>
              </a:rPr>
              <a:t>OHI-S</a:t>
            </a:r>
            <a:endParaRPr lang="ru-RU" sz="1800">
              <a:solidFill>
                <a:srgbClr val="0070C0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основная группа, I подгруппа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До лечения</c:v>
                </c:pt>
                <c:pt idx="1">
                  <c:v>После лечения</c:v>
                </c:pt>
                <c:pt idx="2">
                  <c:v>3 месяца</c:v>
                </c:pt>
                <c:pt idx="3">
                  <c:v>6 месяцев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2.5</c:v>
                </c:pt>
                <c:pt idx="1">
                  <c:v>0.60000000000000064</c:v>
                </c:pt>
                <c:pt idx="2">
                  <c:v>1.1000000000000001</c:v>
                </c:pt>
                <c:pt idx="3">
                  <c:v>1.4</c:v>
                </c:pt>
              </c:numCache>
            </c:numRef>
          </c:val>
        </c:ser>
        <c:ser>
          <c:idx val="2"/>
          <c:order val="1"/>
          <c:tx>
            <c:strRef>
              <c:f>Лист1!$A$4</c:f>
              <c:strCache>
                <c:ptCount val="1"/>
                <c:pt idx="0">
                  <c:v>основная группа, II подгруппа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До лечения</c:v>
                </c:pt>
                <c:pt idx="1">
                  <c:v>После лечения</c:v>
                </c:pt>
                <c:pt idx="2">
                  <c:v>3 месяца</c:v>
                </c:pt>
                <c:pt idx="3">
                  <c:v>6 месяцев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2.9</c:v>
                </c:pt>
                <c:pt idx="1">
                  <c:v>1</c:v>
                </c:pt>
                <c:pt idx="2">
                  <c:v>1.4</c:v>
                </c:pt>
                <c:pt idx="3">
                  <c:v>1.5</c:v>
                </c:pt>
              </c:numCache>
            </c:numRef>
          </c:val>
        </c:ser>
        <c:dLbls/>
        <c:marker val="1"/>
        <c:axId val="43953152"/>
        <c:axId val="137763456"/>
      </c:lineChart>
      <c:catAx>
        <c:axId val="439531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37763456"/>
        <c:crosses val="autoZero"/>
        <c:auto val="1"/>
        <c:lblAlgn val="ctr"/>
        <c:lblOffset val="100"/>
      </c:catAx>
      <c:valAx>
        <c:axId val="1377634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439531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Лист1!$A$2:$A$16</c:f>
              <c:strCache>
                <c:ptCount val="15"/>
                <c:pt idx="0">
                  <c:v>Str. salivarius</c:v>
                </c:pt>
                <c:pt idx="1">
                  <c:v>Str. sanguis</c:v>
                </c:pt>
                <c:pt idx="2">
                  <c:v>Neisseria spp. </c:v>
                </c:pt>
                <c:pt idx="3">
                  <c:v>Corinebacterium spp.</c:v>
                </c:pt>
                <c:pt idx="4">
                  <c:v>Bifidobacterium spp.</c:v>
                </c:pt>
                <c:pt idx="5">
                  <c:v>Lactobacillus spp.</c:v>
                </c:pt>
                <c:pt idx="6">
                  <c:v>Enterobacterium spp.</c:v>
                </c:pt>
                <c:pt idx="7">
                  <c:v>Klebsiella oxytoca</c:v>
                </c:pt>
                <c:pt idx="8">
                  <c:v>St. aureus</c:v>
                </c:pt>
                <c:pt idx="9">
                  <c:v>Str. intermedius</c:v>
                </c:pt>
                <c:pt idx="10">
                  <c:v>Actinomyces israelii</c:v>
                </c:pt>
                <c:pt idx="11">
                  <c:v>Fusobacterium spp. </c:v>
                </c:pt>
                <c:pt idx="12">
                  <c:v>Prevotella intermedia</c:v>
                </c:pt>
                <c:pt idx="13">
                  <c:v>Porphyromonas gingivalis</c:v>
                </c:pt>
                <c:pt idx="14">
                  <c:v>Грибы рода Candida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</c:v>
                </c:pt>
                <c:pt idx="1">
                  <c:v>7.2</c:v>
                </c:pt>
                <c:pt idx="2">
                  <c:v>6.4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6.2</c:v>
                </c:pt>
                <c:pt idx="7">
                  <c:v>0</c:v>
                </c:pt>
                <c:pt idx="8">
                  <c:v>5.5</c:v>
                </c:pt>
                <c:pt idx="9">
                  <c:v>6.5</c:v>
                </c:pt>
                <c:pt idx="10">
                  <c:v>5.8</c:v>
                </c:pt>
                <c:pt idx="11">
                  <c:v>5</c:v>
                </c:pt>
                <c:pt idx="12">
                  <c:v>4.7</c:v>
                </c:pt>
                <c:pt idx="13">
                  <c:v>4</c:v>
                </c:pt>
                <c:pt idx="14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Str. salivarius</c:v>
                </c:pt>
                <c:pt idx="1">
                  <c:v>Str. sanguis</c:v>
                </c:pt>
                <c:pt idx="2">
                  <c:v>Neisseria spp. </c:v>
                </c:pt>
                <c:pt idx="3">
                  <c:v>Corinebacterium spp.</c:v>
                </c:pt>
                <c:pt idx="4">
                  <c:v>Bifidobacterium spp.</c:v>
                </c:pt>
                <c:pt idx="5">
                  <c:v>Lactobacillus spp.</c:v>
                </c:pt>
                <c:pt idx="6">
                  <c:v>Enterobacterium spp.</c:v>
                </c:pt>
                <c:pt idx="7">
                  <c:v>Klebsiella oxytoca</c:v>
                </c:pt>
                <c:pt idx="8">
                  <c:v>St. aureus</c:v>
                </c:pt>
                <c:pt idx="9">
                  <c:v>Str. intermedius</c:v>
                </c:pt>
                <c:pt idx="10">
                  <c:v>Actinomyces israelii</c:v>
                </c:pt>
                <c:pt idx="11">
                  <c:v>Fusobacterium spp. </c:v>
                </c:pt>
                <c:pt idx="12">
                  <c:v>Prevotella intermedia</c:v>
                </c:pt>
                <c:pt idx="13">
                  <c:v>Porphyromonas gingivalis</c:v>
                </c:pt>
                <c:pt idx="14">
                  <c:v>Грибы рода Candida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2.8</c:v>
                </c:pt>
                <c:pt idx="1">
                  <c:v>2.6</c:v>
                </c:pt>
                <c:pt idx="2">
                  <c:v>3</c:v>
                </c:pt>
                <c:pt idx="3">
                  <c:v>3.6</c:v>
                </c:pt>
                <c:pt idx="4">
                  <c:v>3.2</c:v>
                </c:pt>
                <c:pt idx="5">
                  <c:v>2.2999999999999998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месяца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Лист1!$A$2:$A$16</c:f>
              <c:strCache>
                <c:ptCount val="15"/>
                <c:pt idx="0">
                  <c:v>Str. salivarius</c:v>
                </c:pt>
                <c:pt idx="1">
                  <c:v>Str. sanguis</c:v>
                </c:pt>
                <c:pt idx="2">
                  <c:v>Neisseria spp. </c:v>
                </c:pt>
                <c:pt idx="3">
                  <c:v>Corinebacterium spp.</c:v>
                </c:pt>
                <c:pt idx="4">
                  <c:v>Bifidobacterium spp.</c:v>
                </c:pt>
                <c:pt idx="5">
                  <c:v>Lactobacillus spp.</c:v>
                </c:pt>
                <c:pt idx="6">
                  <c:v>Enterobacterium spp.</c:v>
                </c:pt>
                <c:pt idx="7">
                  <c:v>Klebsiella oxytoca</c:v>
                </c:pt>
                <c:pt idx="8">
                  <c:v>St. aureus</c:v>
                </c:pt>
                <c:pt idx="9">
                  <c:v>Str. intermedius</c:v>
                </c:pt>
                <c:pt idx="10">
                  <c:v>Actinomyces israelii</c:v>
                </c:pt>
                <c:pt idx="11">
                  <c:v>Fusobacterium spp. </c:v>
                </c:pt>
                <c:pt idx="12">
                  <c:v>Prevotella intermedia</c:v>
                </c:pt>
                <c:pt idx="13">
                  <c:v>Porphyromonas gingivalis</c:v>
                </c:pt>
                <c:pt idx="14">
                  <c:v>Грибы рода Candida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4</c:v>
                </c:pt>
                <c:pt idx="1">
                  <c:v>3.5</c:v>
                </c:pt>
                <c:pt idx="2">
                  <c:v>4</c:v>
                </c:pt>
                <c:pt idx="3">
                  <c:v>3.61</c:v>
                </c:pt>
                <c:pt idx="4">
                  <c:v>3.7</c:v>
                </c:pt>
                <c:pt idx="5">
                  <c:v>2.5</c:v>
                </c:pt>
                <c:pt idx="6">
                  <c:v>2.2999999999999998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 месяцев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Лист1!$A$2:$A$16</c:f>
              <c:strCache>
                <c:ptCount val="15"/>
                <c:pt idx="0">
                  <c:v>Str. salivarius</c:v>
                </c:pt>
                <c:pt idx="1">
                  <c:v>Str. sanguis</c:v>
                </c:pt>
                <c:pt idx="2">
                  <c:v>Neisseria spp. </c:v>
                </c:pt>
                <c:pt idx="3">
                  <c:v>Corinebacterium spp.</c:v>
                </c:pt>
                <c:pt idx="4">
                  <c:v>Bifidobacterium spp.</c:v>
                </c:pt>
                <c:pt idx="5">
                  <c:v>Lactobacillus spp.</c:v>
                </c:pt>
                <c:pt idx="6">
                  <c:v>Enterobacterium spp.</c:v>
                </c:pt>
                <c:pt idx="7">
                  <c:v>Klebsiella oxytoca</c:v>
                </c:pt>
                <c:pt idx="8">
                  <c:v>St. aureus</c:v>
                </c:pt>
                <c:pt idx="9">
                  <c:v>Str. intermedius</c:v>
                </c:pt>
                <c:pt idx="10">
                  <c:v>Actinomyces israelii</c:v>
                </c:pt>
                <c:pt idx="11">
                  <c:v>Fusobacterium spp. </c:v>
                </c:pt>
                <c:pt idx="12">
                  <c:v>Prevotella intermedia</c:v>
                </c:pt>
                <c:pt idx="13">
                  <c:v>Porphyromonas gingivalis</c:v>
                </c:pt>
                <c:pt idx="14">
                  <c:v>Грибы рода Candida</c:v>
                </c:pt>
              </c:strCache>
            </c:strRef>
          </c:cat>
          <c:val>
            <c:numRef>
              <c:f>Лист1!$E$2:$E$16</c:f>
              <c:numCache>
                <c:formatCode>General</c:formatCode>
                <c:ptCount val="15"/>
                <c:pt idx="0">
                  <c:v>4</c:v>
                </c:pt>
                <c:pt idx="1">
                  <c:v>6.6</c:v>
                </c:pt>
                <c:pt idx="2">
                  <c:v>2.8</c:v>
                </c:pt>
                <c:pt idx="3">
                  <c:v>0</c:v>
                </c:pt>
                <c:pt idx="4">
                  <c:v>2.25</c:v>
                </c:pt>
                <c:pt idx="5">
                  <c:v>0</c:v>
                </c:pt>
                <c:pt idx="6">
                  <c:v>2.5</c:v>
                </c:pt>
                <c:pt idx="7">
                  <c:v>0</c:v>
                </c:pt>
                <c:pt idx="8">
                  <c:v>5.5</c:v>
                </c:pt>
                <c:pt idx="9">
                  <c:v>2</c:v>
                </c:pt>
                <c:pt idx="10">
                  <c:v>3</c:v>
                </c:pt>
                <c:pt idx="11">
                  <c:v>3.8</c:v>
                </c:pt>
                <c:pt idx="12">
                  <c:v>2.2999999999999998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/>
        <c:gapWidth val="75"/>
        <c:shape val="box"/>
        <c:axId val="72968832"/>
        <c:axId val="72991104"/>
        <c:axId val="0"/>
      </c:bar3DChart>
      <c:catAx>
        <c:axId val="7296883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2991104"/>
        <c:crosses val="autoZero"/>
        <c:auto val="1"/>
        <c:lblAlgn val="ctr"/>
        <c:lblOffset val="100"/>
      </c:catAx>
      <c:valAx>
        <c:axId val="72991104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296883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38695856143523588"/>
          <c:y val="5.5778468084814542E-2"/>
          <c:w val="0.51934783348908198"/>
          <c:h val="0.91236654617832758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лечения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Лист1!$A$2:$A$16</c:f>
              <c:strCache>
                <c:ptCount val="15"/>
                <c:pt idx="0">
                  <c:v>Str. salivarius</c:v>
                </c:pt>
                <c:pt idx="1">
                  <c:v>Str. sanguis</c:v>
                </c:pt>
                <c:pt idx="2">
                  <c:v>Bifidobacterium spp.</c:v>
                </c:pt>
                <c:pt idx="3">
                  <c:v>Lactobacillus spp.</c:v>
                </c:pt>
                <c:pt idx="4">
                  <c:v>Corinebacterium spp.</c:v>
                </c:pt>
                <c:pt idx="5">
                  <c:v>Enterobacterium spp.</c:v>
                </c:pt>
                <c:pt idx="6">
                  <c:v>Klebsiella oxytoca</c:v>
                </c:pt>
                <c:pt idx="7">
                  <c:v>St. aureus</c:v>
                </c:pt>
                <c:pt idx="8">
                  <c:v>Str. intermedius</c:v>
                </c:pt>
                <c:pt idx="9">
                  <c:v>Actinomyces israelii</c:v>
                </c:pt>
                <c:pt idx="10">
                  <c:v>Actinomyces odontolyticus </c:v>
                </c:pt>
                <c:pt idx="11">
                  <c:v>Fusobacterium spp. </c:v>
                </c:pt>
                <c:pt idx="12">
                  <c:v>Prevotella intermedia</c:v>
                </c:pt>
                <c:pt idx="13">
                  <c:v>Porphyromonas gingivalis</c:v>
                </c:pt>
                <c:pt idx="14">
                  <c:v>Грибы рода Candida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0</c:v>
                </c:pt>
                <c:pt idx="1">
                  <c:v>6.2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5.3</c:v>
                </c:pt>
                <c:pt idx="6">
                  <c:v>7</c:v>
                </c:pt>
                <c:pt idx="7">
                  <c:v>6.3</c:v>
                </c:pt>
                <c:pt idx="8">
                  <c:v>6.6</c:v>
                </c:pt>
                <c:pt idx="9">
                  <c:v>6.8</c:v>
                </c:pt>
                <c:pt idx="10">
                  <c:v>6.4</c:v>
                </c:pt>
                <c:pt idx="11">
                  <c:v>5.5</c:v>
                </c:pt>
                <c:pt idx="12">
                  <c:v>4.9000000000000004</c:v>
                </c:pt>
                <c:pt idx="13">
                  <c:v>4.3</c:v>
                </c:pt>
                <c:pt idx="14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лечения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Str. salivarius</c:v>
                </c:pt>
                <c:pt idx="1">
                  <c:v>Str. sanguis</c:v>
                </c:pt>
                <c:pt idx="2">
                  <c:v>Bifidobacterium spp.</c:v>
                </c:pt>
                <c:pt idx="3">
                  <c:v>Lactobacillus spp.</c:v>
                </c:pt>
                <c:pt idx="4">
                  <c:v>Corinebacterium spp.</c:v>
                </c:pt>
                <c:pt idx="5">
                  <c:v>Enterobacterium spp.</c:v>
                </c:pt>
                <c:pt idx="6">
                  <c:v>Klebsiella oxytoca</c:v>
                </c:pt>
                <c:pt idx="7">
                  <c:v>St. aureus</c:v>
                </c:pt>
                <c:pt idx="8">
                  <c:v>Str. intermedius</c:v>
                </c:pt>
                <c:pt idx="9">
                  <c:v>Actinomyces israelii</c:v>
                </c:pt>
                <c:pt idx="10">
                  <c:v>Actinomyces odontolyticus </c:v>
                </c:pt>
                <c:pt idx="11">
                  <c:v>Fusobacterium spp. </c:v>
                </c:pt>
                <c:pt idx="12">
                  <c:v>Prevotella intermedia</c:v>
                </c:pt>
                <c:pt idx="13">
                  <c:v>Porphyromonas gingivalis</c:v>
                </c:pt>
                <c:pt idx="14">
                  <c:v>Грибы рода Candida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3.2</c:v>
                </c:pt>
                <c:pt idx="1">
                  <c:v>3.3</c:v>
                </c:pt>
                <c:pt idx="2">
                  <c:v>2.6</c:v>
                </c:pt>
                <c:pt idx="3">
                  <c:v>2.7</c:v>
                </c:pt>
                <c:pt idx="4">
                  <c:v>2.7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месяца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Лист1!$A$2:$A$16</c:f>
              <c:strCache>
                <c:ptCount val="15"/>
                <c:pt idx="0">
                  <c:v>Str. salivarius</c:v>
                </c:pt>
                <c:pt idx="1">
                  <c:v>Str. sanguis</c:v>
                </c:pt>
                <c:pt idx="2">
                  <c:v>Bifidobacterium spp.</c:v>
                </c:pt>
                <c:pt idx="3">
                  <c:v>Lactobacillus spp.</c:v>
                </c:pt>
                <c:pt idx="4">
                  <c:v>Corinebacterium spp.</c:v>
                </c:pt>
                <c:pt idx="5">
                  <c:v>Enterobacterium spp.</c:v>
                </c:pt>
                <c:pt idx="6">
                  <c:v>Klebsiella oxytoca</c:v>
                </c:pt>
                <c:pt idx="7">
                  <c:v>St. aureus</c:v>
                </c:pt>
                <c:pt idx="8">
                  <c:v>Str. intermedius</c:v>
                </c:pt>
                <c:pt idx="9">
                  <c:v>Actinomyces israelii</c:v>
                </c:pt>
                <c:pt idx="10">
                  <c:v>Actinomyces odontolyticus </c:v>
                </c:pt>
                <c:pt idx="11">
                  <c:v>Fusobacterium spp. </c:v>
                </c:pt>
                <c:pt idx="12">
                  <c:v>Prevotella intermedia</c:v>
                </c:pt>
                <c:pt idx="13">
                  <c:v>Porphyromonas gingivalis</c:v>
                </c:pt>
                <c:pt idx="14">
                  <c:v>Грибы рода Candida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3.5</c:v>
                </c:pt>
                <c:pt idx="1">
                  <c:v>3.8</c:v>
                </c:pt>
                <c:pt idx="2">
                  <c:v>3</c:v>
                </c:pt>
                <c:pt idx="3">
                  <c:v>0</c:v>
                </c:pt>
                <c:pt idx="4">
                  <c:v>3.2</c:v>
                </c:pt>
                <c:pt idx="5">
                  <c:v>2.2999999999999998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2.4</c:v>
                </c:pt>
                <c:pt idx="10">
                  <c:v>2.5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 месяцев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Лист1!$A$2:$A$16</c:f>
              <c:strCache>
                <c:ptCount val="15"/>
                <c:pt idx="0">
                  <c:v>Str. salivarius</c:v>
                </c:pt>
                <c:pt idx="1">
                  <c:v>Str. sanguis</c:v>
                </c:pt>
                <c:pt idx="2">
                  <c:v>Bifidobacterium spp.</c:v>
                </c:pt>
                <c:pt idx="3">
                  <c:v>Lactobacillus spp.</c:v>
                </c:pt>
                <c:pt idx="4">
                  <c:v>Corinebacterium spp.</c:v>
                </c:pt>
                <c:pt idx="5">
                  <c:v>Enterobacterium spp.</c:v>
                </c:pt>
                <c:pt idx="6">
                  <c:v>Klebsiella oxytoca</c:v>
                </c:pt>
                <c:pt idx="7">
                  <c:v>St. aureus</c:v>
                </c:pt>
                <c:pt idx="8">
                  <c:v>Str. intermedius</c:v>
                </c:pt>
                <c:pt idx="9">
                  <c:v>Actinomyces israelii</c:v>
                </c:pt>
                <c:pt idx="10">
                  <c:v>Actinomyces odontolyticus </c:v>
                </c:pt>
                <c:pt idx="11">
                  <c:v>Fusobacterium spp. </c:v>
                </c:pt>
                <c:pt idx="12">
                  <c:v>Prevotella intermedia</c:v>
                </c:pt>
                <c:pt idx="13">
                  <c:v>Porphyromonas gingivalis</c:v>
                </c:pt>
                <c:pt idx="14">
                  <c:v>Грибы рода Candida</c:v>
                </c:pt>
              </c:strCache>
            </c:strRef>
          </c:cat>
          <c:val>
            <c:numRef>
              <c:f>Лист1!$E$2:$E$16</c:f>
              <c:numCache>
                <c:formatCode>General</c:formatCode>
                <c:ptCount val="15"/>
                <c:pt idx="0">
                  <c:v>6</c:v>
                </c:pt>
                <c:pt idx="1">
                  <c:v>6</c:v>
                </c:pt>
                <c:pt idx="2">
                  <c:v>2.8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3</c:v>
                </c:pt>
                <c:pt idx="7">
                  <c:v>6.2</c:v>
                </c:pt>
                <c:pt idx="8">
                  <c:v>4.4000000000000004</c:v>
                </c:pt>
                <c:pt idx="9">
                  <c:v>5.9</c:v>
                </c:pt>
                <c:pt idx="10">
                  <c:v>5</c:v>
                </c:pt>
                <c:pt idx="11">
                  <c:v>3</c:v>
                </c:pt>
                <c:pt idx="12">
                  <c:v>3</c:v>
                </c:pt>
                <c:pt idx="13">
                  <c:v>3.4</c:v>
                </c:pt>
                <c:pt idx="14">
                  <c:v>0</c:v>
                </c:pt>
              </c:numCache>
            </c:numRef>
          </c:val>
        </c:ser>
        <c:dLbls/>
        <c:gapWidth val="75"/>
        <c:shape val="cylinder"/>
        <c:axId val="74330496"/>
        <c:axId val="74332032"/>
        <c:axId val="0"/>
      </c:bar3DChart>
      <c:catAx>
        <c:axId val="74330496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4332032"/>
        <c:crosses val="autoZero"/>
        <c:auto val="1"/>
        <c:lblAlgn val="ctr"/>
        <c:lblOffset val="100"/>
      </c:catAx>
      <c:valAx>
        <c:axId val="74332032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743304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showVal val="1"/>
          </c:dLbls>
          <c:cat>
            <c:strRef>
              <c:f>Лист1!$A$2:$A$15</c:f>
              <c:strCache>
                <c:ptCount val="14"/>
                <c:pt idx="0">
                  <c:v>Str. sanguis</c:v>
                </c:pt>
                <c:pt idx="1">
                  <c:v>Str. mutans </c:v>
                </c:pt>
                <c:pt idx="2">
                  <c:v>Str. intermedius</c:v>
                </c:pt>
                <c:pt idx="3">
                  <c:v>Enterobacterium spp.</c:v>
                </c:pt>
                <c:pt idx="4">
                  <c:v>Klebsiella oxytoca</c:v>
                </c:pt>
                <c:pt idx="5">
                  <c:v>St. aureus</c:v>
                </c:pt>
                <c:pt idx="6">
                  <c:v>St. epidermidis</c:v>
                </c:pt>
                <c:pt idx="7">
                  <c:v>Str. parvulus</c:v>
                </c:pt>
                <c:pt idx="8">
                  <c:v>Actinomyces israelii</c:v>
                </c:pt>
                <c:pt idx="9">
                  <c:v>Actinomyces odontolyticus </c:v>
                </c:pt>
                <c:pt idx="10">
                  <c:v>Fusobacterium spp. </c:v>
                </c:pt>
                <c:pt idx="11">
                  <c:v>Porphyromonas gingivalis</c:v>
                </c:pt>
                <c:pt idx="12">
                  <c:v>Veilonella spp.</c:v>
                </c:pt>
                <c:pt idx="13">
                  <c:v>Грибы рода Candida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6.6</c:v>
                </c:pt>
                <c:pt idx="1">
                  <c:v>7.3</c:v>
                </c:pt>
                <c:pt idx="2">
                  <c:v>7</c:v>
                </c:pt>
                <c:pt idx="3">
                  <c:v>4.5</c:v>
                </c:pt>
                <c:pt idx="4">
                  <c:v>7</c:v>
                </c:pt>
                <c:pt idx="5">
                  <c:v>6.4</c:v>
                </c:pt>
                <c:pt idx="6">
                  <c:v>6</c:v>
                </c:pt>
                <c:pt idx="7">
                  <c:v>6</c:v>
                </c:pt>
                <c:pt idx="8">
                  <c:v>6.4</c:v>
                </c:pt>
                <c:pt idx="9">
                  <c:v>6.2</c:v>
                </c:pt>
                <c:pt idx="10">
                  <c:v>5.3</c:v>
                </c:pt>
                <c:pt idx="11">
                  <c:v>4.8</c:v>
                </c:pt>
                <c:pt idx="12">
                  <c:v>4.3</c:v>
                </c:pt>
                <c:pt idx="13">
                  <c:v>3.7</c:v>
                </c:pt>
              </c:numCache>
            </c:numRef>
          </c:val>
        </c:ser>
        <c:dLbls>
          <c:showVal val="1"/>
        </c:dLbls>
        <c:gapWidth val="75"/>
        <c:shape val="cylinder"/>
        <c:axId val="58675968"/>
        <c:axId val="58677504"/>
        <c:axId val="0"/>
      </c:bar3DChart>
      <c:catAx>
        <c:axId val="58675968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8677504"/>
        <c:crosses val="autoZero"/>
        <c:auto val="1"/>
        <c:lblAlgn val="ctr"/>
        <c:lblOffset val="100"/>
      </c:catAx>
      <c:valAx>
        <c:axId val="5867750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8675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4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САН</a:t>
            </a:r>
            <a:endParaRPr lang="ru-RU" dirty="0"/>
          </a:p>
        </c:rich>
      </c:tx>
      <c:layout>
        <c:manualLayout>
          <c:xMode val="edge"/>
          <c:yMode val="edge"/>
          <c:x val="0.42938434191072827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1796659345542802"/>
          <c:y val="0.10925691719007966"/>
          <c:w val="0.54328087477459774"/>
          <c:h val="0.556228248540859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самочувствие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легкая степень тяжести</c:v>
                </c:pt>
                <c:pt idx="1">
                  <c:v>средняя степень тядести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2.1</c:v>
                </c:pt>
                <c:pt idx="1">
                  <c:v>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активность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легкая степень тяжести</c:v>
                </c:pt>
                <c:pt idx="1">
                  <c:v>средняя степень тядести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2.4</c:v>
                </c:pt>
                <c:pt idx="1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настроение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легкая степень тяжести</c:v>
                </c:pt>
                <c:pt idx="1">
                  <c:v>средняя степень тядести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2.5</c:v>
                </c:pt>
                <c:pt idx="1">
                  <c:v>2.2999999999999998</c:v>
                </c:pt>
              </c:numCache>
            </c:numRef>
          </c:val>
        </c:ser>
        <c:dLbls/>
        <c:shape val="cylinder"/>
        <c:axId val="59717120"/>
        <c:axId val="59718656"/>
        <c:axId val="0"/>
      </c:bar3DChart>
      <c:catAx>
        <c:axId val="597171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718656"/>
        <c:crosses val="autoZero"/>
        <c:auto val="1"/>
        <c:lblAlgn val="ctr"/>
        <c:lblOffset val="100"/>
      </c:catAx>
      <c:valAx>
        <c:axId val="5971865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7171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63487656917643209"/>
          <c:y val="0.28223026898820031"/>
          <c:w val="0.34971277943434442"/>
          <c:h val="0.5763274364863858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3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HAD</a:t>
            </a:r>
            <a:r>
              <a:rPr lang="en-US" baseline="0" dirty="0" smtClean="0"/>
              <a:t> </a:t>
            </a:r>
            <a:endParaRPr lang="ru-RU" dirty="0"/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0.12412076159090571"/>
          <c:y val="0.20334407288079118"/>
          <c:w val="0.57488870160692951"/>
          <c:h val="0.4524034366551862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тревога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легкая степень тяжести</c:v>
                </c:pt>
                <c:pt idx="1">
                  <c:v>средняя степень тяжести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9.8000000000000007</c:v>
                </c:pt>
                <c:pt idx="1">
                  <c:v>10.7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депрессия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легкая степень тяжести</c:v>
                </c:pt>
                <c:pt idx="1">
                  <c:v>средняя степень тяжести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10.7</c:v>
                </c:pt>
                <c:pt idx="1">
                  <c:v>10.9</c:v>
                </c:pt>
              </c:numCache>
            </c:numRef>
          </c:val>
        </c:ser>
        <c:dLbls/>
        <c:shape val="cylinder"/>
        <c:axId val="59938688"/>
        <c:axId val="59940224"/>
        <c:axId val="0"/>
      </c:bar3DChart>
      <c:catAx>
        <c:axId val="599386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9940224"/>
        <c:crosses val="autoZero"/>
        <c:auto val="1"/>
        <c:lblAlgn val="ctr"/>
        <c:lblOffset val="100"/>
      </c:catAx>
      <c:valAx>
        <c:axId val="599402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599386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autoTitleDeleted val="1"/>
    <c:plotArea>
      <c:layout>
        <c:manualLayout>
          <c:layoutTarget val="inner"/>
          <c:xMode val="edge"/>
          <c:yMode val="edge"/>
          <c:x val="0.101152297483283"/>
          <c:y val="4.9155166667969187E-2"/>
          <c:w val="0.56463722736412636"/>
          <c:h val="0.77694539320810097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Word]Лист1'!$C$13</c:f>
              <c:strCache>
                <c:ptCount val="1"/>
                <c:pt idx="0">
                  <c:v>До лечения                            (основная группа)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cat>
            <c:strRef>
              <c:f>'[Диаграмма в Microsoft Office Word]Лист1'!$B$14</c:f>
              <c:strCache>
                <c:ptCount val="1"/>
                <c:pt idx="0">
                  <c:v>OHI-S</c:v>
                </c:pt>
              </c:strCache>
            </c:strRef>
          </c:cat>
          <c:val>
            <c:numRef>
              <c:f>'[Диаграмма в Microsoft Office Word]Лист1'!$C$14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Word]Лист1'!$D$13</c:f>
              <c:strCache>
                <c:ptCount val="1"/>
                <c:pt idx="0">
                  <c:v>После лечения       (основная группа)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dPt>
            <c:idx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cat>
            <c:strRef>
              <c:f>'[Диаграмма в Microsoft Office Word]Лист1'!$B$14</c:f>
              <c:strCache>
                <c:ptCount val="1"/>
                <c:pt idx="0">
                  <c:v>OHI-S</c:v>
                </c:pt>
              </c:strCache>
            </c:strRef>
          </c:cat>
          <c:val>
            <c:numRef>
              <c:f>'[Диаграмма в Microsoft Office Word]Лист1'!$D$14</c:f>
              <c:numCache>
                <c:formatCode>General</c:formatCode>
                <c:ptCount val="1"/>
                <c:pt idx="0">
                  <c:v>0.60000000000000064</c:v>
                </c:pt>
              </c:numCache>
            </c:numRef>
          </c:val>
        </c:ser>
        <c:dLbls/>
        <c:axId val="82077184"/>
        <c:axId val="82096512"/>
      </c:barChart>
      <c:catAx>
        <c:axId val="820771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82096512"/>
        <c:crosses val="autoZero"/>
        <c:auto val="1"/>
        <c:lblAlgn val="ctr"/>
        <c:lblOffset val="100"/>
      </c:catAx>
      <c:valAx>
        <c:axId val="820965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2077184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autoTitleDeleted val="1"/>
    <c:plotArea>
      <c:layout>
        <c:manualLayout>
          <c:layoutTarget val="inner"/>
          <c:xMode val="edge"/>
          <c:yMode val="edge"/>
          <c:x val="9.4639368777238192E-2"/>
          <c:y val="4.9344186567373105E-2"/>
          <c:w val="0.7528030290492097"/>
          <c:h val="0.77331637223886462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Word]Лист1'!$C$13</c:f>
              <c:strCache>
                <c:ptCount val="1"/>
                <c:pt idx="0">
                  <c:v>До лечения                            (основная группа)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'[Диаграмма в Microsoft Office Word]Лист1'!$B$14</c:f>
              <c:strCache>
                <c:ptCount val="1"/>
                <c:pt idx="0">
                  <c:v>SBI, (%)</c:v>
                </c:pt>
              </c:strCache>
            </c:strRef>
          </c:cat>
          <c:val>
            <c:numRef>
              <c:f>'[Диаграмма в Microsoft Office Word]Лист1'!$C$14</c:f>
              <c:numCache>
                <c:formatCode>General</c:formatCode>
                <c:ptCount val="1"/>
                <c:pt idx="0">
                  <c:v>82.5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Word]Лист1'!$D$13</c:f>
              <c:strCache>
                <c:ptCount val="1"/>
                <c:pt idx="0">
                  <c:v>После лечения       (основная группа)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'[Диаграмма в Microsoft Office Word]Лист1'!$B$14</c:f>
              <c:strCache>
                <c:ptCount val="1"/>
                <c:pt idx="0">
                  <c:v>SBI, (%)</c:v>
                </c:pt>
              </c:strCache>
            </c:strRef>
          </c:cat>
          <c:val>
            <c:numRef>
              <c:f>'[Диаграмма в Microsoft Office Word]Лист1'!$D$14</c:f>
              <c:numCache>
                <c:formatCode>General</c:formatCode>
                <c:ptCount val="1"/>
                <c:pt idx="0">
                  <c:v>7.25</c:v>
                </c:pt>
              </c:numCache>
            </c:numRef>
          </c:val>
        </c:ser>
        <c:dLbls/>
        <c:axId val="98750464"/>
        <c:axId val="98752000"/>
      </c:barChart>
      <c:catAx>
        <c:axId val="9875046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98752000"/>
        <c:crosses val="autoZero"/>
        <c:auto val="1"/>
        <c:lblAlgn val="ctr"/>
        <c:lblOffset val="100"/>
      </c:catAx>
      <c:valAx>
        <c:axId val="987520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8750464"/>
        <c:crosses val="autoZero"/>
        <c:crossBetween val="between"/>
      </c:valAx>
    </c:plotArea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2"/>
  <c:chart>
    <c:autoTitleDeleted val="1"/>
    <c:plotArea>
      <c:layout>
        <c:manualLayout>
          <c:layoutTarget val="inner"/>
          <c:xMode val="edge"/>
          <c:yMode val="edge"/>
          <c:x val="8.8156845891340416E-2"/>
          <c:y val="5.0925925925925923E-2"/>
          <c:w val="0.56463722736412636"/>
          <c:h val="0.74982292337411716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Word]Лист1'!$C$13</c:f>
              <c:strCache>
                <c:ptCount val="1"/>
                <c:pt idx="0">
                  <c:v>До лечения                            (основная группа)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'[Диаграмма в Microsoft Office Word]Лист1'!$B$14</c:f>
              <c:strCache>
                <c:ptCount val="1"/>
                <c:pt idx="0">
                  <c:v>PI</c:v>
                </c:pt>
              </c:strCache>
            </c:strRef>
          </c:cat>
          <c:val>
            <c:numRef>
              <c:f>'[Диаграмма в Microsoft Office Word]Лист1'!$C$14</c:f>
              <c:numCache>
                <c:formatCode>General</c:formatCode>
                <c:ptCount val="1"/>
                <c:pt idx="0">
                  <c:v>3.46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Word]Лист1'!$D$13</c:f>
              <c:strCache>
                <c:ptCount val="1"/>
                <c:pt idx="0">
                  <c:v>После лечения       (основная группа)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'[Диаграмма в Microsoft Office Word]Лист1'!$B$14</c:f>
              <c:strCache>
                <c:ptCount val="1"/>
                <c:pt idx="0">
                  <c:v>PI</c:v>
                </c:pt>
              </c:strCache>
            </c:strRef>
          </c:cat>
          <c:val>
            <c:numRef>
              <c:f>'[Диаграмма в Microsoft Office Word]Лист1'!$D$14</c:f>
              <c:numCache>
                <c:formatCode>General</c:formatCode>
                <c:ptCount val="1"/>
                <c:pt idx="0">
                  <c:v>0.70000000000000062</c:v>
                </c:pt>
              </c:numCache>
            </c:numRef>
          </c:val>
        </c:ser>
        <c:dLbls/>
        <c:axId val="118073216"/>
        <c:axId val="118207616"/>
      </c:barChart>
      <c:catAx>
        <c:axId val="11807321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18207616"/>
        <c:crosses val="autoZero"/>
        <c:auto val="1"/>
        <c:lblAlgn val="ctr"/>
        <c:lblOffset val="100"/>
      </c:catAx>
      <c:valAx>
        <c:axId val="1182076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8073216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cat>
            <c:strRef>
              <c:f>Лист1!$A$2:$A$18</c:f>
              <c:strCache>
                <c:ptCount val="17"/>
                <c:pt idx="0">
                  <c:v>Str. sanguis</c:v>
                </c:pt>
                <c:pt idx="1">
                  <c:v>Str. mutans </c:v>
                </c:pt>
                <c:pt idx="2">
                  <c:v>Str. intermedius</c:v>
                </c:pt>
                <c:pt idx="3">
                  <c:v>Corinebacterium spp.</c:v>
                </c:pt>
                <c:pt idx="4">
                  <c:v>Enterobacterium spp.</c:v>
                </c:pt>
                <c:pt idx="5">
                  <c:v>Klebsiella oxytoca</c:v>
                </c:pt>
                <c:pt idx="6">
                  <c:v>St. aureus</c:v>
                </c:pt>
                <c:pt idx="7">
                  <c:v>St. epidermidis</c:v>
                </c:pt>
                <c:pt idx="8">
                  <c:v>Bifidobacterium spp.</c:v>
                </c:pt>
                <c:pt idx="9">
                  <c:v>Lactobacillus spp.</c:v>
                </c:pt>
                <c:pt idx="10">
                  <c:v>Str. parvulus</c:v>
                </c:pt>
                <c:pt idx="11">
                  <c:v>Actinomyces israelii</c:v>
                </c:pt>
                <c:pt idx="12">
                  <c:v>Actinomyces odontolyticus </c:v>
                </c:pt>
                <c:pt idx="13">
                  <c:v>Fusobacterium spp. </c:v>
                </c:pt>
                <c:pt idx="14">
                  <c:v>Porphyromonas gingivalis</c:v>
                </c:pt>
                <c:pt idx="15">
                  <c:v>Veilonella spp.</c:v>
                </c:pt>
                <c:pt idx="16">
                  <c:v>Грибы рода Candida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6.2</c:v>
                </c:pt>
                <c:pt idx="1">
                  <c:v>7.4</c:v>
                </c:pt>
                <c:pt idx="2">
                  <c:v>6.6</c:v>
                </c:pt>
                <c:pt idx="3">
                  <c:v>0</c:v>
                </c:pt>
                <c:pt idx="4">
                  <c:v>5.3</c:v>
                </c:pt>
                <c:pt idx="5">
                  <c:v>7</c:v>
                </c:pt>
                <c:pt idx="6">
                  <c:v>6.3</c:v>
                </c:pt>
                <c:pt idx="7">
                  <c:v>6.2</c:v>
                </c:pt>
                <c:pt idx="8">
                  <c:v>0</c:v>
                </c:pt>
                <c:pt idx="9">
                  <c:v>0</c:v>
                </c:pt>
                <c:pt idx="10">
                  <c:v>6.3</c:v>
                </c:pt>
                <c:pt idx="11">
                  <c:v>6.8</c:v>
                </c:pt>
                <c:pt idx="12">
                  <c:v>6.4</c:v>
                </c:pt>
                <c:pt idx="13">
                  <c:v>5.5</c:v>
                </c:pt>
                <c:pt idx="14">
                  <c:v>4.3</c:v>
                </c:pt>
                <c:pt idx="15">
                  <c:v>5.7</c:v>
                </c:pt>
                <c:pt idx="16">
                  <c:v>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3,2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Лист1!$A$2:$A$18</c:f>
              <c:strCache>
                <c:ptCount val="17"/>
                <c:pt idx="0">
                  <c:v>Str. sanguis</c:v>
                </c:pt>
                <c:pt idx="1">
                  <c:v>Str. mutans </c:v>
                </c:pt>
                <c:pt idx="2">
                  <c:v>Str. intermedius</c:v>
                </c:pt>
                <c:pt idx="3">
                  <c:v>Corinebacterium spp.</c:v>
                </c:pt>
                <c:pt idx="4">
                  <c:v>Enterobacterium spp.</c:v>
                </c:pt>
                <c:pt idx="5">
                  <c:v>Klebsiella oxytoca</c:v>
                </c:pt>
                <c:pt idx="6">
                  <c:v>St. aureus</c:v>
                </c:pt>
                <c:pt idx="7">
                  <c:v>St. epidermidis</c:v>
                </c:pt>
                <c:pt idx="8">
                  <c:v>Bifidobacterium spp.</c:v>
                </c:pt>
                <c:pt idx="9">
                  <c:v>Lactobacillus spp.</c:v>
                </c:pt>
                <c:pt idx="10">
                  <c:v>Str. parvulus</c:v>
                </c:pt>
                <c:pt idx="11">
                  <c:v>Actinomyces israelii</c:v>
                </c:pt>
                <c:pt idx="12">
                  <c:v>Actinomyces odontolyticus </c:v>
                </c:pt>
                <c:pt idx="13">
                  <c:v>Fusobacterium spp. </c:v>
                </c:pt>
                <c:pt idx="14">
                  <c:v>Porphyromonas gingivalis</c:v>
                </c:pt>
                <c:pt idx="15">
                  <c:v>Veilonella spp.</c:v>
                </c:pt>
                <c:pt idx="16">
                  <c:v>Грибы рода Candida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3.3</c:v>
                </c:pt>
                <c:pt idx="1">
                  <c:v>3.5</c:v>
                </c:pt>
                <c:pt idx="2">
                  <c:v>0</c:v>
                </c:pt>
                <c:pt idx="3">
                  <c:v>2.7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2.6</c:v>
                </c:pt>
                <c:pt idx="9">
                  <c:v>2.7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2.9</c:v>
                </c:pt>
                <c:pt idx="16">
                  <c:v>0</c:v>
                </c:pt>
              </c:numCache>
            </c:numRef>
          </c:val>
        </c:ser>
        <c:dLbls/>
        <c:shape val="cylinder"/>
        <c:axId val="65497344"/>
        <c:axId val="65499136"/>
        <c:axId val="0"/>
      </c:bar3DChart>
      <c:catAx>
        <c:axId val="6549734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499136"/>
        <c:crosses val="autoZero"/>
        <c:auto val="1"/>
        <c:lblAlgn val="ctr"/>
        <c:lblOffset val="100"/>
      </c:catAx>
      <c:valAx>
        <c:axId val="6549913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4973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Y val="0"/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cat>
            <c:strRef>
              <c:f>Лист1!$A$2:$A$18</c:f>
              <c:strCache>
                <c:ptCount val="17"/>
                <c:pt idx="0">
                  <c:v>Str. sanguis</c:v>
                </c:pt>
                <c:pt idx="1">
                  <c:v>Str. mutans </c:v>
                </c:pt>
                <c:pt idx="2">
                  <c:v>Str. intermedius</c:v>
                </c:pt>
                <c:pt idx="3">
                  <c:v>Neisseria spp. </c:v>
                </c:pt>
                <c:pt idx="4">
                  <c:v>Corinebacterium spp.</c:v>
                </c:pt>
                <c:pt idx="5">
                  <c:v>Enterobacterium spp.</c:v>
                </c:pt>
                <c:pt idx="6">
                  <c:v>St. aureus</c:v>
                </c:pt>
                <c:pt idx="7">
                  <c:v>St. epidermidis</c:v>
                </c:pt>
                <c:pt idx="8">
                  <c:v>Bifidobacterium spp.</c:v>
                </c:pt>
                <c:pt idx="9">
                  <c:v>Lactobacillus spp.</c:v>
                </c:pt>
                <c:pt idx="10">
                  <c:v>Actinomyces israelii</c:v>
                </c:pt>
                <c:pt idx="11">
                  <c:v>Actinomyces odontolyticus </c:v>
                </c:pt>
                <c:pt idx="12">
                  <c:v>Fusobacterium spp. </c:v>
                </c:pt>
                <c:pt idx="13">
                  <c:v>Prevotella intermedia</c:v>
                </c:pt>
                <c:pt idx="14">
                  <c:v>Porphyromonas gingivalis</c:v>
                </c:pt>
                <c:pt idx="15">
                  <c:v>Veilonella spp.</c:v>
                </c:pt>
                <c:pt idx="16">
                  <c:v>Грибы рода Candida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7.2</c:v>
                </c:pt>
                <c:pt idx="1">
                  <c:v>6.8</c:v>
                </c:pt>
                <c:pt idx="2">
                  <c:v>6.5</c:v>
                </c:pt>
                <c:pt idx="3">
                  <c:v>6.4</c:v>
                </c:pt>
                <c:pt idx="4">
                  <c:v>0</c:v>
                </c:pt>
                <c:pt idx="5">
                  <c:v>6.2</c:v>
                </c:pt>
                <c:pt idx="6">
                  <c:v>5.5</c:v>
                </c:pt>
                <c:pt idx="7">
                  <c:v>5.7</c:v>
                </c:pt>
                <c:pt idx="8">
                  <c:v>0</c:v>
                </c:pt>
                <c:pt idx="9">
                  <c:v>0</c:v>
                </c:pt>
                <c:pt idx="10">
                  <c:v>4.2</c:v>
                </c:pt>
                <c:pt idx="11">
                  <c:v>5.8</c:v>
                </c:pt>
                <c:pt idx="12">
                  <c:v>5</c:v>
                </c:pt>
                <c:pt idx="13">
                  <c:v>4.7</c:v>
                </c:pt>
                <c:pt idx="14">
                  <c:v>4</c:v>
                </c:pt>
                <c:pt idx="15">
                  <c:v>4.7</c:v>
                </c:pt>
                <c:pt idx="16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2,8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Лист1!$A$2:$A$18</c:f>
              <c:strCache>
                <c:ptCount val="17"/>
                <c:pt idx="0">
                  <c:v>Str. sanguis</c:v>
                </c:pt>
                <c:pt idx="1">
                  <c:v>Str. mutans </c:v>
                </c:pt>
                <c:pt idx="2">
                  <c:v>Str. intermedius</c:v>
                </c:pt>
                <c:pt idx="3">
                  <c:v>Neisseria spp. </c:v>
                </c:pt>
                <c:pt idx="4">
                  <c:v>Corinebacterium spp.</c:v>
                </c:pt>
                <c:pt idx="5">
                  <c:v>Enterobacterium spp.</c:v>
                </c:pt>
                <c:pt idx="6">
                  <c:v>St. aureus</c:v>
                </c:pt>
                <c:pt idx="7">
                  <c:v>St. epidermidis</c:v>
                </c:pt>
                <c:pt idx="8">
                  <c:v>Bifidobacterium spp.</c:v>
                </c:pt>
                <c:pt idx="9">
                  <c:v>Lactobacillus spp.</c:v>
                </c:pt>
                <c:pt idx="10">
                  <c:v>Actinomyces israelii</c:v>
                </c:pt>
                <c:pt idx="11">
                  <c:v>Actinomyces odontolyticus </c:v>
                </c:pt>
                <c:pt idx="12">
                  <c:v>Fusobacterium spp. </c:v>
                </c:pt>
                <c:pt idx="13">
                  <c:v>Prevotella intermedia</c:v>
                </c:pt>
                <c:pt idx="14">
                  <c:v>Porphyromonas gingivalis</c:v>
                </c:pt>
                <c:pt idx="15">
                  <c:v>Veilonella spp.</c:v>
                </c:pt>
                <c:pt idx="16">
                  <c:v>Грибы рода Candida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2.6</c:v>
                </c:pt>
                <c:pt idx="1">
                  <c:v>2.5</c:v>
                </c:pt>
                <c:pt idx="2">
                  <c:v>0</c:v>
                </c:pt>
                <c:pt idx="3">
                  <c:v>3</c:v>
                </c:pt>
                <c:pt idx="4">
                  <c:v>3.6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3.2</c:v>
                </c:pt>
                <c:pt idx="9">
                  <c:v>2.2999999999999998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2.8</c:v>
                </c:pt>
                <c:pt idx="16">
                  <c:v>0</c:v>
                </c:pt>
              </c:numCache>
            </c:numRef>
          </c:val>
        </c:ser>
        <c:dLbls/>
        <c:shape val="cylinder"/>
        <c:axId val="65544960"/>
        <c:axId val="65546496"/>
        <c:axId val="0"/>
      </c:bar3DChart>
      <c:catAx>
        <c:axId val="655449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i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546496"/>
        <c:crosses val="autoZero"/>
        <c:auto val="1"/>
        <c:lblAlgn val="ctr"/>
        <c:lblOffset val="100"/>
      </c:catAx>
      <c:valAx>
        <c:axId val="65546496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6554496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0.15385</cdr:x>
      <cdr:y>0.13953</cdr:y>
    </cdr:from>
    <cdr:to>
      <cdr:x>0.64615</cdr:x>
      <cdr:y>0.13953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20080" y="432048"/>
          <a:ext cx="2304256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FF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0.61216</cdr:x>
      <cdr:y>0.62404</cdr:y>
    </cdr:from>
    <cdr:to>
      <cdr:x>0.67056</cdr:x>
      <cdr:y>0.67448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019174" y="1781417"/>
          <a:ext cx="288031" cy="14398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0.595</cdr:x>
      <cdr:y>0.52972</cdr:y>
    </cdr:from>
    <cdr:to>
      <cdr:x>0.6534</cdr:x>
      <cdr:y>0.58017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2934541" y="1512168"/>
          <a:ext cx="288031" cy="144018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0.40606</cdr:x>
      <cdr:y>0.71987</cdr:y>
    </cdr:from>
    <cdr:to>
      <cdr:x>0.45511</cdr:x>
      <cdr:y>0.76557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1944216" y="2520280"/>
          <a:ext cx="234852" cy="15999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0.40606</cdr:x>
      <cdr:y>0.563</cdr:y>
    </cdr:from>
    <cdr:to>
      <cdr:x>0.45083</cdr:x>
      <cdr:y>0.60381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1944216" y="1971070"/>
          <a:ext cx="214360" cy="14287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0.62428</cdr:x>
      <cdr:y>0.55357</cdr:y>
    </cdr:from>
    <cdr:to>
      <cdr:x>0.69358</cdr:x>
      <cdr:y>0.58929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2594600" y="2232248"/>
          <a:ext cx="288022" cy="14403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0.62428</cdr:x>
      <cdr:y>0.625</cdr:y>
    </cdr:from>
    <cdr:to>
      <cdr:x>0.69358</cdr:x>
      <cdr:y>0.66071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2594600" y="2520280"/>
          <a:ext cx="288022" cy="1439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7030A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AAD1E-5028-4C32-9187-2AFC2EABF066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09B25-51C4-49EF-A6E7-43A5BA333B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229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9B25-51C4-49EF-A6E7-43A5BA333BC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BE15D7-7508-4B99-AC60-94917BEA0424}" type="datetimeFigureOut">
              <a:rPr lang="ru-RU" smtClean="0"/>
              <a:pPr/>
              <a:t>21.06.2013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562354-7E33-4A82-A527-18B36796FA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0_37d48_2acc6677_L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25462" y="620688"/>
            <a:ext cx="7848872" cy="5457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Овал 2"/>
          <p:cNvSpPr/>
          <p:nvPr/>
        </p:nvSpPr>
        <p:spPr>
          <a:xfrm>
            <a:off x="755576" y="3095939"/>
            <a:ext cx="4176464" cy="3978585"/>
          </a:xfrm>
          <a:prstGeom prst="ellipse">
            <a:avLst/>
          </a:prstGeom>
          <a:solidFill>
            <a:schemeClr val="bg1">
              <a:alpha val="72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-270284" y="-315416"/>
            <a:ext cx="9684568" cy="4324542"/>
          </a:xfrm>
          <a:prstGeom prst="ellipse">
            <a:avLst/>
          </a:prstGeom>
          <a:solidFill>
            <a:schemeClr val="bg1">
              <a:alpha val="78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4242"/>
            <a:ext cx="7918450" cy="295275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САХАРНЫЙ ДИАБЕТ ІІ ТИПА И ЗАБОЛЕВАНИЯ ПАРОДОНТА КОМПЛЕКСНЫЙ ПОДХОД К ЛЕЧЕНИЮ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 rot="21027162">
            <a:off x="1126419" y="4418969"/>
            <a:ext cx="3457277" cy="1332525"/>
          </a:xfrm>
          <a:extLst/>
        </p:spPr>
        <p:txBody>
          <a:bodyPr>
            <a:prstTxWarp prst="textCanDown">
              <a:avLst/>
            </a:prstTxWarp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Профессор д.м.н. ИВАНОВА Е.В.</a:t>
            </a:r>
          </a:p>
          <a:p>
            <a:pPr eaLnBrk="1" hangingPunct="1">
              <a:defRPr/>
            </a:pPr>
            <a:endParaRPr lang="ru-RU" sz="2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ru-RU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К.м.н.КОЗОДАЕВА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 М.В.</a:t>
            </a:r>
          </a:p>
        </p:txBody>
      </p:sp>
      <p:pic>
        <p:nvPicPr>
          <p:cNvPr id="2053" name="Picture 4" descr="11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511209" y="4581128"/>
            <a:ext cx="1863125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49" name="Picture 1" descr="F:\Конференции\Фото Докладчиков\Фото 14 шт\Иванова Е.В.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678656"/>
            <a:ext cx="2000264" cy="2374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856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71464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412" y="-500090"/>
            <a:ext cx="534081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0"/>
            <a:ext cx="375535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857604"/>
            <a:ext cx="450171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857288" y="2928934"/>
            <a:ext cx="546817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Рисунок 9" descr="C:\Documents and Settings\Позитроника\Рабочий стол\АСПИРАНТУРА\фотки в  полости рта\в диссер\09122010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09587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10" descr="C:\Documents and Settings\Позитроника\Рабочий стол\АСПИРАНТУРА\фотки в  полости рта\в диссер\1612201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500438"/>
            <a:ext cx="5095875" cy="310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500694" y="1071546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лечения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/>
              <a:t>ХГП легкой степени тяжести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929198"/>
            <a:ext cx="1785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3 недели после лечения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0616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71462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Рисунок 5" descr="C:\Documents and Settings\Позитроника\Рабочий стол\АСПИРАНТУРА\фотки в  полости рта\в диссер\ДО4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428604"/>
            <a:ext cx="55721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6" descr="C:\Documents and Settings\Позитроника\Рабочий стол\АСПИРАНТУРА\фотки в  полости рта\в диссер\после 11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542928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86512" y="500042"/>
            <a:ext cx="2286016" cy="1643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</a:t>
            </a:r>
            <a:r>
              <a:rPr lang="ru-RU" b="1" dirty="0" smtClean="0"/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лечения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 smtClean="0"/>
              <a:t>ХГП средней степени тяжести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4214818"/>
            <a:ext cx="2428892" cy="16430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3 недели после лечения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597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hlinkClick r:id="" action="ppaction://noaction" highlightClick="1"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DDFEF">
                  <a:shade val="30000"/>
                  <a:satMod val="115000"/>
                </a:srgbClr>
              </a:gs>
              <a:gs pos="50000">
                <a:srgbClr val="FDDFEF">
                  <a:shade val="67500"/>
                  <a:satMod val="115000"/>
                </a:srgbClr>
              </a:gs>
              <a:gs pos="100000">
                <a:srgbClr val="FDDFE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6672"/>
            <a:ext cx="4429156" cy="2786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Индексная оценка тканей пародонта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(3 недели после лечения)</a:t>
            </a:r>
            <a:endParaRPr lang="ru-RU" sz="31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410045439"/>
              </p:ext>
            </p:extLst>
          </p:nvPr>
        </p:nvGraphicFramePr>
        <p:xfrm>
          <a:off x="4643438" y="3857628"/>
          <a:ext cx="428628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050465578"/>
              </p:ext>
            </p:extLst>
          </p:nvPr>
        </p:nvGraphicFramePr>
        <p:xfrm>
          <a:off x="4786314" y="928670"/>
          <a:ext cx="4106166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235730" y="3861048"/>
            <a:ext cx="4386259" cy="2857520"/>
            <a:chOff x="450012" y="1003528"/>
            <a:chExt cx="4386259" cy="2857520"/>
          </a:xfrm>
        </p:grpSpPr>
        <p:graphicFrame>
          <p:nvGraphicFramePr>
            <p:cNvPr id="5" name="Диаграмма 4"/>
            <p:cNvGraphicFramePr/>
            <p:nvPr>
              <p:extLst>
                <p:ext uri="{D42A27DB-BD31-4B8C-83A1-F6EECF244321}">
                  <p14:modId xmlns:p14="http://schemas.microsoft.com/office/powerpoint/2010/main" xmlns="" val="3919057525"/>
                </p:ext>
              </p:extLst>
            </p:nvPr>
          </p:nvGraphicFramePr>
          <p:xfrm>
            <a:off x="450012" y="1003528"/>
            <a:ext cx="4386259" cy="2857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9" name="Прямая соединительная линия 8"/>
            <p:cNvCxnSpPr/>
            <p:nvPr/>
          </p:nvCxnSpPr>
          <p:spPr>
            <a:xfrm>
              <a:off x="857192" y="2803156"/>
              <a:ext cx="2428892" cy="1588"/>
            </a:xfrm>
            <a:prstGeom prst="line">
              <a:avLst/>
            </a:prstGeom>
            <a:ln w="254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Прямая соединительная линия 9"/>
          <p:cNvCxnSpPr/>
          <p:nvPr/>
        </p:nvCxnSpPr>
        <p:spPr>
          <a:xfrm>
            <a:off x="5179223" y="3126612"/>
            <a:ext cx="3065185" cy="0"/>
          </a:xfrm>
          <a:prstGeom prst="line">
            <a:avLst/>
          </a:prstGeom>
          <a:ln w="254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72066" y="5572140"/>
            <a:ext cx="2357454" cy="1588"/>
          </a:xfrm>
          <a:prstGeom prst="line">
            <a:avLst/>
          </a:prstGeom>
          <a:ln w="2540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2123728" y="4941168"/>
            <a:ext cx="214314" cy="928694"/>
          </a:xfrm>
          <a:prstGeom prst="downArrow">
            <a:avLst/>
          </a:prstGeom>
          <a:solidFill>
            <a:srgbClr val="BC3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893735" y="2239796"/>
            <a:ext cx="214314" cy="928694"/>
          </a:xfrm>
          <a:prstGeom prst="downArrow">
            <a:avLst/>
          </a:prstGeom>
          <a:solidFill>
            <a:srgbClr val="BC3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501039" y="4941168"/>
            <a:ext cx="214314" cy="928694"/>
          </a:xfrm>
          <a:prstGeom prst="downArrow">
            <a:avLst/>
          </a:prstGeom>
          <a:solidFill>
            <a:srgbClr val="BC3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6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3505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8" descr="ИМ"/>
          <p:cNvPicPr>
            <a:picLocks noChangeAspect="1" noChangeArrowheads="1"/>
          </p:cNvPicPr>
          <p:nvPr/>
        </p:nvPicPr>
        <p:blipFill>
          <a:blip r:embed="rId3"/>
          <a:srcRect b="4906"/>
          <a:stretch>
            <a:fillRect/>
          </a:stretch>
        </p:blipFill>
        <p:spPr bwMode="auto">
          <a:xfrm>
            <a:off x="642910" y="26988"/>
            <a:ext cx="7715304" cy="15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298"/>
            <a:ext cx="3467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3929066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83968" y="2366182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rPr>
              <a:t>Легкая степень тяжести пародонтита</a:t>
            </a:r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457200" y="252413"/>
            <a:ext cx="8229600" cy="110488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ИССЛЕДОВАНИЕ МЕСТНОГО 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ММ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УНИТЕТА</a:t>
            </a:r>
          </a:p>
          <a:p>
            <a:pPr eaLnBrk="1" hangingPunct="1"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 недели после лечения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24046" y="5140409"/>
            <a:ext cx="1714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rPr>
              <a:t>Средняя степень тяжести пародонтита</a:t>
            </a:r>
          </a:p>
          <a:p>
            <a:endParaRPr lang="ru-RU" dirty="0"/>
          </a:p>
        </p:txBody>
      </p:sp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8583" y="3654786"/>
            <a:ext cx="15716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Овал 91"/>
          <p:cNvSpPr/>
          <p:nvPr/>
        </p:nvSpPr>
        <p:spPr>
          <a:xfrm>
            <a:off x="1500166" y="6215082"/>
            <a:ext cx="1428760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357290" y="3429000"/>
            <a:ext cx="128588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42910" y="1643050"/>
            <a:ext cx="92869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785786" y="4429132"/>
            <a:ext cx="92869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6786578" y="4338888"/>
            <a:ext cx="1571636" cy="253916"/>
          </a:xfrm>
          <a:prstGeom prst="rect">
            <a:avLst/>
          </a:prstGeom>
          <a:solidFill>
            <a:srgbClr val="FDDFE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Норма принята за 100%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1689517" y="1401698"/>
            <a:ext cx="681018" cy="241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302665" y="1687450"/>
            <a:ext cx="681018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709749" y="2060848"/>
            <a:ext cx="681018" cy="305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1804103" y="4188169"/>
            <a:ext cx="681018" cy="2413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840015" y="4835075"/>
            <a:ext cx="681018" cy="305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510350" y="4485647"/>
            <a:ext cx="681018" cy="2143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65103" y="2060848"/>
            <a:ext cx="1085029" cy="305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19015" y="2640153"/>
            <a:ext cx="1088241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98056" y="3143248"/>
            <a:ext cx="115923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72261" y="4835075"/>
            <a:ext cx="1085029" cy="3053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97730" y="5414223"/>
            <a:ext cx="1088241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412370" y="5920863"/>
            <a:ext cx="1159234" cy="2857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34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  <p:bldP spid="95" grpId="0" animBg="1"/>
      <p:bldP spid="9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5" descr="body_350_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714876" y="-136618"/>
            <a:ext cx="4211637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395536" y="262574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микрофлоры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пародонтального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кармана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27474405"/>
              </p:ext>
            </p:extLst>
          </p:nvPr>
        </p:nvGraphicFramePr>
        <p:xfrm>
          <a:off x="4643438" y="1928802"/>
          <a:ext cx="4286280" cy="4635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510208088"/>
              </p:ext>
            </p:extLst>
          </p:nvPr>
        </p:nvGraphicFramePr>
        <p:xfrm>
          <a:off x="251520" y="1988840"/>
          <a:ext cx="43204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21840" y="1660158"/>
            <a:ext cx="409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Легкая степень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тяжести пародонтита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2024" y="1660158"/>
            <a:ext cx="4246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Средняя степень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тяжести пародонтита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6270402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lgКОЕ/мл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1016773"/>
            <a:ext cx="3214798" cy="487944"/>
            <a:chOff x="611560" y="816962"/>
            <a:chExt cx="3214798" cy="487944"/>
          </a:xfrm>
        </p:grpSpPr>
        <p:sp>
          <p:nvSpPr>
            <p:cNvPr id="12" name="Минус 11"/>
            <p:cNvSpPr/>
            <p:nvPr/>
          </p:nvSpPr>
          <p:spPr>
            <a:xfrm>
              <a:off x="611560" y="879418"/>
              <a:ext cx="1368152" cy="194934"/>
            </a:xfrm>
            <a:prstGeom prst="mathMinus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Минус 12"/>
            <p:cNvSpPr/>
            <p:nvPr/>
          </p:nvSpPr>
          <p:spPr>
            <a:xfrm>
              <a:off x="611560" y="1068940"/>
              <a:ext cx="1368152" cy="194934"/>
            </a:xfrm>
            <a:prstGeom prst="mathMinus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79712" y="1027907"/>
              <a:ext cx="184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-После лечения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30927" y="81696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-До лечения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>
            <a:off x="2437019" y="3857628"/>
            <a:ext cx="528006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451632" y="4071941"/>
            <a:ext cx="732859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2447667" y="5000636"/>
            <a:ext cx="822823" cy="17641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447667" y="5214950"/>
            <a:ext cx="727923" cy="8822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447667" y="5715016"/>
            <a:ext cx="584075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59281" y="5929330"/>
            <a:ext cx="584075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855137" y="5214950"/>
            <a:ext cx="584075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865446" y="5643578"/>
            <a:ext cx="780672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855033" y="4071941"/>
            <a:ext cx="584075" cy="1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923951" y="3789040"/>
            <a:ext cx="574687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000892" y="2500306"/>
            <a:ext cx="608354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2571736" y="2500306"/>
            <a:ext cx="574687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874834" y="5857892"/>
            <a:ext cx="771284" cy="0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10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гранд кан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139868664"/>
              </p:ext>
            </p:extLst>
          </p:nvPr>
        </p:nvGraphicFramePr>
        <p:xfrm>
          <a:off x="251520" y="980728"/>
          <a:ext cx="413748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604949740"/>
              </p:ext>
            </p:extLst>
          </p:nvPr>
        </p:nvGraphicFramePr>
        <p:xfrm>
          <a:off x="4716016" y="980728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3954419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Легкая степень тяжести пародонтита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981881"/>
            <a:ext cx="33506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Средняя степень тяжести пародонтита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148064" y="1623730"/>
            <a:ext cx="2304256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3568" y="1556792"/>
            <a:ext cx="2088232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  <a:extLst/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ПСИХОЭМОЦИОНАЛЬНОГО СТАТУСА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через 3 недели после лечения</a:t>
            </a:r>
            <a:endParaRPr lang="ru-RU" sz="22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73510214"/>
              </p:ext>
            </p:extLst>
          </p:nvPr>
        </p:nvGraphicFramePr>
        <p:xfrm>
          <a:off x="286809" y="4374976"/>
          <a:ext cx="4141175" cy="229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018395001"/>
              </p:ext>
            </p:extLst>
          </p:nvPr>
        </p:nvGraphicFramePr>
        <p:xfrm>
          <a:off x="4716016" y="4365104"/>
          <a:ext cx="425888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835968" y="5445224"/>
            <a:ext cx="2088232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436096" y="5445224"/>
            <a:ext cx="3240360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674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DDFEF">
                  <a:shade val="30000"/>
                  <a:satMod val="115000"/>
                </a:srgbClr>
              </a:gs>
              <a:gs pos="50000">
                <a:srgbClr val="FDDFEF">
                  <a:shade val="67500"/>
                  <a:satMod val="115000"/>
                </a:srgbClr>
              </a:gs>
              <a:gs pos="100000">
                <a:srgbClr val="FDDFEF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35395361"/>
              </p:ext>
            </p:extLst>
          </p:nvPr>
        </p:nvGraphicFramePr>
        <p:xfrm>
          <a:off x="0" y="3861048"/>
          <a:ext cx="4932040" cy="285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06552054"/>
              </p:ext>
            </p:extLst>
          </p:nvPr>
        </p:nvGraphicFramePr>
        <p:xfrm>
          <a:off x="107504" y="116632"/>
          <a:ext cx="4788024" cy="35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42910" y="2214554"/>
            <a:ext cx="2520280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7158" y="5786454"/>
            <a:ext cx="4464496" cy="0"/>
          </a:xfrm>
          <a:prstGeom prst="line">
            <a:avLst/>
          </a:prstGeom>
          <a:ln w="1905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0542497"/>
              </p:ext>
            </p:extLst>
          </p:nvPr>
        </p:nvGraphicFramePr>
        <p:xfrm>
          <a:off x="5001736" y="620688"/>
          <a:ext cx="4156161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5687616" y="3429000"/>
            <a:ext cx="3456384" cy="1588"/>
          </a:xfrm>
          <a:prstGeom prst="line">
            <a:avLst/>
          </a:pr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11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2823365"/>
            <a:ext cx="114300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857628"/>
            <a:ext cx="292895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857232"/>
            <a:ext cx="29051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357187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ИССЛЕДОВАНИЕ МЕСТНОГО И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ММ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УНИТЕТА через 3 и 6 месяцев</a:t>
            </a:r>
            <a:endParaRPr lang="ru-RU" sz="3200" dirty="0"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4025" y="4420379"/>
            <a:ext cx="1963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accent6"/>
                </a:solidFill>
              </a:rPr>
              <a:t>Норма принята за 100%</a:t>
            </a:r>
            <a:endParaRPr lang="ru-RU" sz="1200" i="1" dirty="0">
              <a:solidFill>
                <a:schemeClr val="accent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75332" y="5072073"/>
            <a:ext cx="3090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Средняя степень тяжести пародонтита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00496" y="1991376"/>
            <a:ext cx="263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Легкая степень тяжести пародонтита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53" name="Полилиния 23552"/>
          <p:cNvSpPr/>
          <p:nvPr/>
        </p:nvSpPr>
        <p:spPr>
          <a:xfrm>
            <a:off x="1504950" y="4776788"/>
            <a:ext cx="1233488" cy="933450"/>
          </a:xfrm>
          <a:custGeom>
            <a:avLst/>
            <a:gdLst>
              <a:gd name="connsiteX0" fmla="*/ 0 w 1233488"/>
              <a:gd name="connsiteY0" fmla="*/ 457200 h 933450"/>
              <a:gd name="connsiteX1" fmla="*/ 233363 w 1233488"/>
              <a:gd name="connsiteY1" fmla="*/ 90487 h 933450"/>
              <a:gd name="connsiteX2" fmla="*/ 614363 w 1233488"/>
              <a:gd name="connsiteY2" fmla="*/ 33337 h 933450"/>
              <a:gd name="connsiteX3" fmla="*/ 1066800 w 1233488"/>
              <a:gd name="connsiteY3" fmla="*/ 0 h 933450"/>
              <a:gd name="connsiteX4" fmla="*/ 1233488 w 1233488"/>
              <a:gd name="connsiteY4" fmla="*/ 466725 h 933450"/>
              <a:gd name="connsiteX5" fmla="*/ 1219200 w 1233488"/>
              <a:gd name="connsiteY5" fmla="*/ 509587 h 933450"/>
              <a:gd name="connsiteX6" fmla="*/ 1200150 w 1233488"/>
              <a:gd name="connsiteY6" fmla="*/ 552450 h 933450"/>
              <a:gd name="connsiteX7" fmla="*/ 1190625 w 1233488"/>
              <a:gd name="connsiteY7" fmla="*/ 585787 h 933450"/>
              <a:gd name="connsiteX8" fmla="*/ 1181100 w 1233488"/>
              <a:gd name="connsiteY8" fmla="*/ 628650 h 933450"/>
              <a:gd name="connsiteX9" fmla="*/ 1171575 w 1233488"/>
              <a:gd name="connsiteY9" fmla="*/ 642937 h 933450"/>
              <a:gd name="connsiteX10" fmla="*/ 1157288 w 1233488"/>
              <a:gd name="connsiteY10" fmla="*/ 709612 h 933450"/>
              <a:gd name="connsiteX11" fmla="*/ 1143000 w 1233488"/>
              <a:gd name="connsiteY11" fmla="*/ 771525 h 933450"/>
              <a:gd name="connsiteX12" fmla="*/ 1123950 w 1233488"/>
              <a:gd name="connsiteY12" fmla="*/ 804862 h 933450"/>
              <a:gd name="connsiteX13" fmla="*/ 1109663 w 1233488"/>
              <a:gd name="connsiteY13" fmla="*/ 857250 h 933450"/>
              <a:gd name="connsiteX14" fmla="*/ 1104900 w 1233488"/>
              <a:gd name="connsiteY14" fmla="*/ 871537 h 933450"/>
              <a:gd name="connsiteX15" fmla="*/ 1095375 w 1233488"/>
              <a:gd name="connsiteY15" fmla="*/ 885825 h 933450"/>
              <a:gd name="connsiteX16" fmla="*/ 1090613 w 1233488"/>
              <a:gd name="connsiteY16" fmla="*/ 914400 h 933450"/>
              <a:gd name="connsiteX17" fmla="*/ 1085850 w 1233488"/>
              <a:gd name="connsiteY17" fmla="*/ 933450 h 933450"/>
              <a:gd name="connsiteX18" fmla="*/ 1085850 w 1233488"/>
              <a:gd name="connsiteY18" fmla="*/ 933450 h 933450"/>
              <a:gd name="connsiteX19" fmla="*/ 628650 w 1233488"/>
              <a:gd name="connsiteY19" fmla="*/ 714375 h 933450"/>
              <a:gd name="connsiteX20" fmla="*/ 604838 w 1233488"/>
              <a:gd name="connsiteY20" fmla="*/ 666750 h 933450"/>
              <a:gd name="connsiteX21" fmla="*/ 600075 w 1233488"/>
              <a:gd name="connsiteY21" fmla="*/ 623887 h 933450"/>
              <a:gd name="connsiteX22" fmla="*/ 581025 w 1233488"/>
              <a:gd name="connsiteY22" fmla="*/ 566737 h 933450"/>
              <a:gd name="connsiteX23" fmla="*/ 571500 w 1233488"/>
              <a:gd name="connsiteY23" fmla="*/ 552450 h 933450"/>
              <a:gd name="connsiteX24" fmla="*/ 566738 w 1233488"/>
              <a:gd name="connsiteY24" fmla="*/ 523875 h 933450"/>
              <a:gd name="connsiteX25" fmla="*/ 566738 w 1233488"/>
              <a:gd name="connsiteY25" fmla="*/ 523875 h 933450"/>
              <a:gd name="connsiteX26" fmla="*/ 0 w 1233488"/>
              <a:gd name="connsiteY26" fmla="*/ 45720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33488" h="933450">
                <a:moveTo>
                  <a:pt x="0" y="457200"/>
                </a:moveTo>
                <a:lnTo>
                  <a:pt x="233363" y="90487"/>
                </a:lnTo>
                <a:lnTo>
                  <a:pt x="614363" y="33337"/>
                </a:lnTo>
                <a:lnTo>
                  <a:pt x="1066800" y="0"/>
                </a:lnTo>
                <a:lnTo>
                  <a:pt x="1233488" y="466725"/>
                </a:lnTo>
                <a:cubicBezTo>
                  <a:pt x="1228725" y="481012"/>
                  <a:pt x="1224606" y="495531"/>
                  <a:pt x="1219200" y="509587"/>
                </a:cubicBezTo>
                <a:cubicBezTo>
                  <a:pt x="1198456" y="563519"/>
                  <a:pt x="1221217" y="489249"/>
                  <a:pt x="1200150" y="552450"/>
                </a:cubicBezTo>
                <a:cubicBezTo>
                  <a:pt x="1196495" y="563414"/>
                  <a:pt x="1193428" y="574575"/>
                  <a:pt x="1190625" y="585787"/>
                </a:cubicBezTo>
                <a:cubicBezTo>
                  <a:pt x="1187075" y="599986"/>
                  <a:pt x="1185728" y="614765"/>
                  <a:pt x="1181100" y="628650"/>
                </a:cubicBezTo>
                <a:cubicBezTo>
                  <a:pt x="1179290" y="634080"/>
                  <a:pt x="1174750" y="638175"/>
                  <a:pt x="1171575" y="642937"/>
                </a:cubicBezTo>
                <a:cubicBezTo>
                  <a:pt x="1163139" y="701999"/>
                  <a:pt x="1171997" y="650777"/>
                  <a:pt x="1157288" y="709612"/>
                </a:cubicBezTo>
                <a:cubicBezTo>
                  <a:pt x="1153397" y="725174"/>
                  <a:pt x="1148925" y="759674"/>
                  <a:pt x="1143000" y="771525"/>
                </a:cubicBezTo>
                <a:cubicBezTo>
                  <a:pt x="1130915" y="795694"/>
                  <a:pt x="1137413" y="784668"/>
                  <a:pt x="1123950" y="804862"/>
                </a:cubicBezTo>
                <a:cubicBezTo>
                  <a:pt x="1117220" y="838517"/>
                  <a:pt x="1121747" y="821000"/>
                  <a:pt x="1109663" y="857250"/>
                </a:cubicBezTo>
                <a:cubicBezTo>
                  <a:pt x="1108075" y="862012"/>
                  <a:pt x="1107685" y="867360"/>
                  <a:pt x="1104900" y="871537"/>
                </a:cubicBezTo>
                <a:lnTo>
                  <a:pt x="1095375" y="885825"/>
                </a:lnTo>
                <a:cubicBezTo>
                  <a:pt x="1093788" y="895350"/>
                  <a:pt x="1092507" y="904931"/>
                  <a:pt x="1090613" y="914400"/>
                </a:cubicBezTo>
                <a:cubicBezTo>
                  <a:pt x="1089329" y="920818"/>
                  <a:pt x="1085850" y="933450"/>
                  <a:pt x="1085850" y="933450"/>
                </a:cubicBezTo>
                <a:lnTo>
                  <a:pt x="1085850" y="933450"/>
                </a:lnTo>
                <a:lnTo>
                  <a:pt x="628650" y="714375"/>
                </a:lnTo>
                <a:cubicBezTo>
                  <a:pt x="620713" y="698500"/>
                  <a:pt x="610183" y="683675"/>
                  <a:pt x="604838" y="666750"/>
                </a:cubicBezTo>
                <a:cubicBezTo>
                  <a:pt x="600509" y="653042"/>
                  <a:pt x="602573" y="638044"/>
                  <a:pt x="600075" y="623887"/>
                </a:cubicBezTo>
                <a:cubicBezTo>
                  <a:pt x="595424" y="597533"/>
                  <a:pt x="592827" y="587391"/>
                  <a:pt x="581025" y="566737"/>
                </a:cubicBezTo>
                <a:cubicBezTo>
                  <a:pt x="578185" y="561767"/>
                  <a:pt x="574675" y="557212"/>
                  <a:pt x="571500" y="552450"/>
                </a:cubicBezTo>
                <a:cubicBezTo>
                  <a:pt x="565232" y="533644"/>
                  <a:pt x="566738" y="543182"/>
                  <a:pt x="566738" y="523875"/>
                </a:cubicBezTo>
                <a:lnTo>
                  <a:pt x="566738" y="523875"/>
                </a:lnTo>
                <a:lnTo>
                  <a:pt x="0" y="4572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94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0" y="1142984"/>
          <a:ext cx="521494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6346411"/>
            <a:ext cx="3284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Легкая степень тяжести пародонтита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428604"/>
            <a:ext cx="8306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микрофлоры пародонтального кармана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1408878895"/>
              </p:ext>
            </p:extLst>
          </p:nvPr>
        </p:nvGraphicFramePr>
        <p:xfrm>
          <a:off x="4283968" y="1037326"/>
          <a:ext cx="5286380" cy="524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81593" y="6360404"/>
            <a:ext cx="3592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Средняя степень тяжести пародонтита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02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51149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788997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alibri" pitchFamily="34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считается предвестником тяжелых деструктивных заболеваний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пародонта.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Диабетические изменения в тканях пародонта проявляются на самых ранних стадиях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болезни.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литературе описаны случаи, когда впервые диагноз сахарного диабета при обследовании устанавливал стоматолог. 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7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214290"/>
            <a:ext cx="7992888" cy="627864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основании результатов, полученных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ходе клинических, иммунологических, микробиологических исследований и психологического тестирования, доказана целесообразность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комплекса 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фитопрепаратов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нормализации нарушений, вызванных основным заболеванием  - СД, и лечения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пародонтита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Рекомендовано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назначение препаратов «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Тонзинал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Пластин «ЦМ» для местного применения и препарата «</a:t>
            </a:r>
            <a:r>
              <a:rPr lang="ru-RU" sz="24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Меглизал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для общего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лечения.</a:t>
            </a:r>
          </a:p>
          <a:p>
            <a:pPr algn="just"/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отдаленных результатов исследования указывает на необходимость повторения курса лечения для сохранения полученного эффекта у больных с легкой степенью тяжести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пародонтита 2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раза в год, у больных со средней степенью тяжести пародонтита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- 4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раза в год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70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2214554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6000" b="1" kern="10" spc="50" dirty="0" smtClean="0">
                <a:ln w="11430"/>
                <a:solidFill>
                  <a:srgbClr val="FF66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СПАСИБО ЗА ВНИМАНИЕ ! </a:t>
            </a:r>
            <a:endParaRPr lang="ru-RU" sz="6000" b="1" kern="10" spc="50" dirty="0">
              <a:ln w="11430"/>
              <a:solidFill>
                <a:srgbClr val="FF66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56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5532438" cy="590391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развитии заболеваний пародонта важная роль отводится нарушениям гемодинамики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транскапиллярного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обмена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околозубных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тканях.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Сосудистые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поражения наблюдаются при всех формах сахарного диабета.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мнению большинства исследо­вателей, патология пародонта при сахарном диабете является локальным проявлением диабетической микроангиопатии.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Эти изменения зависят от степени компенсации и длительности сахарного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диабета.</a:t>
            </a:r>
          </a:p>
        </p:txBody>
      </p:sp>
      <p:pic>
        <p:nvPicPr>
          <p:cNvPr id="5123" name="Picture 4" descr="М"/>
          <p:cNvPicPr>
            <a:picLocks noChangeAspect="1" noChangeArrowheads="1"/>
          </p:cNvPicPr>
          <p:nvPr/>
        </p:nvPicPr>
        <p:blipFill>
          <a:blip r:embed="rId2">
            <a:lum bright="12000"/>
            <a:extLst/>
          </a:blip>
          <a:srcRect/>
          <a:stretch>
            <a:fillRect/>
          </a:stretch>
        </p:blipFill>
        <p:spPr bwMode="auto">
          <a:xfrm>
            <a:off x="5808662" y="404664"/>
            <a:ext cx="2979738" cy="217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5" descr="40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5808662" y="3857866"/>
            <a:ext cx="2979737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10669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23850" y="500063"/>
            <a:ext cx="84963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Клинически при СД наблюдается картина генерализованного пародонтита различной степени тяжести с отечностью, кровоточивостью десны, образованием пародонтальных карманов с выраженными грануляциями, подвижностью зубов, обильным количеством налета, над- и поддесневого камня. Пародонтит у диабетиков характеризуется частыми обострениями и малыми сроками ремиссии.</a:t>
            </a:r>
          </a:p>
        </p:txBody>
      </p:sp>
      <p:pic>
        <p:nvPicPr>
          <p:cNvPr id="6147" name="Picture 5" descr="diabetikersonde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339752" y="3429000"/>
            <a:ext cx="4983162" cy="280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46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0_4d9cd_884f6eb1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31788" y="214290"/>
            <a:ext cx="83518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Нарушения мозгового кровообращения, наблюдаемые при сахарном диабете, негативно сказываются на функциональной активности головного мозга.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У пациентов выражены нервно-психические расстройства, отсутствует желание соблюдать врачебные назначения, снижена мотивация к лечению.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КЛЕТКИ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0" y="620713"/>
            <a:ext cx="3643313" cy="5229225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000496" y="642918"/>
            <a:ext cx="514350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Диабет-индуцированные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изменения функций иммунных клеток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предрасполагают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 хроническому воспалению, прогрессирующему распаду тканей и уменьшению способности к репарации.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1570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086627"/>
            <a:ext cx="36099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525820"/>
            <a:ext cx="3552825" cy="23907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72" name="Прямоугольник 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>
              <a:alpha val="1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0" y="3929066"/>
            <a:ext cx="9144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614966" y="3675150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accent6"/>
                </a:solidFill>
              </a:rPr>
              <a:t>Норма принята за 100%</a:t>
            </a:r>
            <a:endParaRPr lang="ru-RU" sz="1600" i="1" dirty="0">
              <a:solidFill>
                <a:schemeClr val="accent6"/>
              </a:solidFill>
            </a:endParaRPr>
          </a:p>
        </p:txBody>
      </p:sp>
      <p:pic>
        <p:nvPicPr>
          <p:cNvPr id="20482" name="Picture 8" descr="ИМ"/>
          <p:cNvPicPr>
            <a:picLocks noChangeAspect="1" noChangeArrowheads="1"/>
          </p:cNvPicPr>
          <p:nvPr/>
        </p:nvPicPr>
        <p:blipFill>
          <a:blip r:embed="rId4"/>
          <a:srcRect b="4906"/>
          <a:stretch>
            <a:fillRect/>
          </a:stretch>
        </p:blipFill>
        <p:spPr bwMode="auto">
          <a:xfrm>
            <a:off x="642910" y="26988"/>
            <a:ext cx="7715304" cy="154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3305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/>
          <p:cNvSpPr txBox="1">
            <a:spLocks noChangeArrowheads="1"/>
          </p:cNvSpPr>
          <p:nvPr/>
        </p:nvSpPr>
        <p:spPr bwMode="auto">
          <a:xfrm>
            <a:off x="457200" y="252413"/>
            <a:ext cx="8229600" cy="110488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ИССЛЕДОВАНИЕ МЕСТНОГО 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ММ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УНИТЕТА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12160" y="2272156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rPr>
              <a:t>Легкая степень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94013" y="5080827"/>
            <a:ext cx="1714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+mj-ea"/>
                <a:cs typeface="Calibri" pitchFamily="34" charset="0"/>
              </a:rPr>
              <a:t>Средняя степень</a:t>
            </a:r>
          </a:p>
          <a:p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3383735" y="1583672"/>
            <a:ext cx="795356" cy="3571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536149" y="4182525"/>
            <a:ext cx="642942" cy="3571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179091" y="1841957"/>
            <a:ext cx="642942" cy="3571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492604" y="2285992"/>
            <a:ext cx="642942" cy="3571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180657" y="4429132"/>
            <a:ext cx="633418" cy="3571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572000" y="4857760"/>
            <a:ext cx="633418" cy="3571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928794" y="2230446"/>
            <a:ext cx="1214446" cy="4286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928794" y="4857760"/>
            <a:ext cx="1214446" cy="4286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4716016" y="2801950"/>
            <a:ext cx="642942" cy="3571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4695801" y="5366293"/>
            <a:ext cx="785818" cy="35719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321703" y="1795577"/>
            <a:ext cx="1214446" cy="4286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21703" y="4393413"/>
            <a:ext cx="1214446" cy="4286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4429124" y="3357562"/>
            <a:ext cx="785818" cy="2857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536662" y="5929330"/>
            <a:ext cx="785818" cy="2857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194013" y="5010168"/>
            <a:ext cx="1714512" cy="428628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219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56" grpId="0" animBg="1"/>
      <p:bldP spid="61" grpId="0" animBg="1"/>
      <p:bldP spid="62" grpId="0" animBg="1"/>
      <p:bldP spid="63" grpId="0" animBg="1"/>
      <p:bldP spid="64" grpId="0" animBg="1"/>
      <p:bldP spid="68" grpId="0" animBg="1"/>
      <p:bldP spid="69" grpId="0" animBg="1"/>
      <p:bldP spid="73" grpId="0" animBg="1"/>
      <p:bldP spid="74" grpId="0" animBg="1"/>
      <p:bldP spid="78" grpId="0" animBg="1"/>
      <p:bldP spid="81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CDCDC">
                  <a:shade val="30000"/>
                  <a:satMod val="115000"/>
                </a:srgbClr>
              </a:gs>
              <a:gs pos="50000">
                <a:srgbClr val="DCDCDC">
                  <a:shade val="67500"/>
                  <a:satMod val="115000"/>
                </a:srgbClr>
              </a:gs>
              <a:gs pos="100000">
                <a:srgbClr val="DCDCDC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9460" name="Picture 4" descr="body_350_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660232" y="-230850"/>
            <a:ext cx="2256982" cy="16514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2718691312"/>
              </p:ext>
            </p:extLst>
          </p:nvPr>
        </p:nvGraphicFramePr>
        <p:xfrm>
          <a:off x="323528" y="1981430"/>
          <a:ext cx="4572000" cy="485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490475345"/>
              </p:ext>
            </p:extLst>
          </p:nvPr>
        </p:nvGraphicFramePr>
        <p:xfrm>
          <a:off x="4771110" y="1804997"/>
          <a:ext cx="4425951" cy="493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ДАННЫЕ АНАЛИЗА МИКРОФЛОРЫ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6381328"/>
            <a:ext cx="931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lgКОЕ/мл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6388" y="1591591"/>
            <a:ext cx="415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Легкая степень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тяжести пародонтита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60973" y="1588966"/>
            <a:ext cx="4246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Средняя степень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тяжести пародонтита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93658" y="5964904"/>
            <a:ext cx="9001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493658" y="6265440"/>
            <a:ext cx="9001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072198" y="5857892"/>
            <a:ext cx="9001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072198" y="6143644"/>
            <a:ext cx="9001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042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гранд кан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extLst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ПСИХОЭМОЦИОНАЛЬНОГО СТАТУСА ДО ЛЕЧЕНИЯ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030031600"/>
              </p:ext>
            </p:extLst>
          </p:nvPr>
        </p:nvGraphicFramePr>
        <p:xfrm>
          <a:off x="251520" y="1340768"/>
          <a:ext cx="46805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5019767" y="2927362"/>
            <a:ext cx="3923928" cy="3740719"/>
            <a:chOff x="5019767" y="2927362"/>
            <a:chExt cx="3923928" cy="3740719"/>
          </a:xfrm>
        </p:grpSpPr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xmlns="" val="245797080"/>
                </p:ext>
              </p:extLst>
            </p:nvPr>
          </p:nvGraphicFramePr>
          <p:xfrm>
            <a:off x="5019767" y="2927362"/>
            <a:ext cx="3923928" cy="37407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7" name="Прямая соединительная линия 16"/>
            <p:cNvCxnSpPr/>
            <p:nvPr/>
          </p:nvCxnSpPr>
          <p:spPr>
            <a:xfrm>
              <a:off x="5580112" y="4941168"/>
              <a:ext cx="2146592" cy="0"/>
            </a:xfrm>
            <a:prstGeom prst="line">
              <a:avLst/>
            </a:prstGeom>
            <a:ln w="28575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>
            <a:off x="886213" y="5589240"/>
            <a:ext cx="661451" cy="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91276" y="5404574"/>
            <a:ext cx="100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норма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451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1038</TotalTime>
  <Words>375</Words>
  <Application>Microsoft Office PowerPoint</Application>
  <PresentationFormat>On-screen Show (4:3)</PresentationFormat>
  <Paragraphs>73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САХАРНЫЙ ДИАБЕТ ІІ ТИПА И ЗАБОЛЕВАНИЯ ПАРОДОНТА КОМПЛЕКСНЫЙ ПОДХОД К ЛЕЧЕНИЮ  </vt:lpstr>
      <vt:lpstr>Slide 2</vt:lpstr>
      <vt:lpstr>Slide 3</vt:lpstr>
      <vt:lpstr>Slide 4</vt:lpstr>
      <vt:lpstr>Slide 5</vt:lpstr>
      <vt:lpstr>Slide 6</vt:lpstr>
      <vt:lpstr>Slide 7</vt:lpstr>
      <vt:lpstr>Slide 8</vt:lpstr>
      <vt:lpstr>ИССЛЕДОВАНИЕ ПСИХОЭМОЦИОНАЛЬНОГО СТАТУСА ДО ЛЕЧЕНИЯ</vt:lpstr>
      <vt:lpstr>Slide 10</vt:lpstr>
      <vt:lpstr>Slide 11</vt:lpstr>
      <vt:lpstr>Slide 12</vt:lpstr>
      <vt:lpstr>Индексная оценка тканей пародонта (3 недели после лечения)</vt:lpstr>
      <vt:lpstr>Slide 14</vt:lpstr>
      <vt:lpstr>Slide 15</vt:lpstr>
      <vt:lpstr> ИССЛЕДОВАНИЕ ПСИХОЭМОЦИОНАЛЬНОГО СТАТУСА  через 3 недели после лечения</vt:lpstr>
      <vt:lpstr>Slide 17</vt:lpstr>
      <vt:lpstr>ИССЛЕДОВАНИЕ МЕСТНОГО ИММУНИТЕТА через 3 и 6 месяцев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САХАРНЫЙ ДИАБЕТ ІІ ТИПА И ЗАБОЛЕВАНИЯ ПАРОДОНТА КОМПЛЕКСНЫЙ ПОДХОД К ЛЕЧЕНИЮ  </dc:title>
  <dc:creator>Мария</dc:creator>
  <cp:lastModifiedBy>GA</cp:lastModifiedBy>
  <cp:revision>20</cp:revision>
  <dcterms:created xsi:type="dcterms:W3CDTF">2013-04-19T11:17:07Z</dcterms:created>
  <dcterms:modified xsi:type="dcterms:W3CDTF">2013-06-21T18:48:16Z</dcterms:modified>
</cp:coreProperties>
</file>